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44" r:id="rId3"/>
    <p:sldId id="336" r:id="rId4"/>
    <p:sldId id="337" r:id="rId5"/>
    <p:sldId id="338" r:id="rId6"/>
    <p:sldId id="339" r:id="rId7"/>
    <p:sldId id="340" r:id="rId8"/>
    <p:sldId id="341" r:id="rId9"/>
    <p:sldId id="320" r:id="rId10"/>
    <p:sldId id="319" r:id="rId11"/>
    <p:sldId id="321" r:id="rId12"/>
    <p:sldId id="322" r:id="rId13"/>
    <p:sldId id="324" r:id="rId14"/>
    <p:sldId id="325" r:id="rId15"/>
    <p:sldId id="327" r:id="rId16"/>
    <p:sldId id="334" r:id="rId17"/>
    <p:sldId id="343"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 d="1"/>
        <a:sy n="1" d="1"/>
      </p:scale>
      <p:origin x="0" y="0"/>
    </p:cViewPr>
  </p:notesTextViewPr>
  <p:sorterViewPr>
    <p:cViewPr>
      <p:scale>
        <a:sx n="100" d="100"/>
        <a:sy n="100" d="100"/>
      </p:scale>
      <p:origin x="0" y="-3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132374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82233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239671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226369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423538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413726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312695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92167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105417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54244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49F61-3099-4A70-9402-C8086B5443E8}" type="datetimeFigureOut">
              <a:rPr lang="en-US" smtClean="0"/>
              <a:t>12/29/2015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426928-4B3B-457B-80BF-C826CD9769AC}" type="slidenum">
              <a:rPr lang="en-US" smtClean="0"/>
              <a:t>‹#›</a:t>
            </a:fld>
            <a:endParaRPr lang="en-US" dirty="0"/>
          </a:p>
        </p:txBody>
      </p:sp>
    </p:spTree>
    <p:extLst>
      <p:ext uri="{BB962C8B-B14F-4D97-AF65-F5344CB8AC3E}">
        <p14:creationId xmlns:p14="http://schemas.microsoft.com/office/powerpoint/2010/main" val="203345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49F61-3099-4A70-9402-C8086B5443E8}" type="datetimeFigureOut">
              <a:rPr lang="en-US" smtClean="0"/>
              <a:t>12/29/2015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26928-4B3B-457B-80BF-C826CD9769AC}" type="slidenum">
              <a:rPr lang="en-US" smtClean="0"/>
              <a:t>‹#›</a:t>
            </a:fld>
            <a:endParaRPr lang="en-US" dirty="0"/>
          </a:p>
        </p:txBody>
      </p:sp>
    </p:spTree>
    <p:extLst>
      <p:ext uri="{BB962C8B-B14F-4D97-AF65-F5344CB8AC3E}">
        <p14:creationId xmlns:p14="http://schemas.microsoft.com/office/powerpoint/2010/main" val="3873428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Rqh_8RSPUxQ" TargetMode="External"/><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Kalyan - Dharma Civilzation Foundation\Marketing Materials\PPT Template\colorbar.png"/>
          <p:cNvPicPr>
            <a:picLocks noChangeAspect="1" noChangeArrowheads="1"/>
          </p:cNvPicPr>
          <p:nvPr/>
        </p:nvPicPr>
        <p:blipFill rotWithShape="1">
          <a:blip r:embed="rId2">
            <a:extLst>
              <a:ext uri="{28A0092B-C50C-407E-A947-70E740481C1C}">
                <a14:useLocalDpi xmlns:a14="http://schemas.microsoft.com/office/drawing/2010/main" val="0"/>
              </a:ext>
            </a:extLst>
          </a:blip>
          <a:srcRect l="321" b="74509"/>
          <a:stretch/>
        </p:blipFill>
        <p:spPr bwMode="auto">
          <a:xfrm>
            <a:off x="0" y="0"/>
            <a:ext cx="9144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Z:\Kalyan - Dharma Civilzation Foundation\Logo\FINAL FILES\DCF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16" b="29664"/>
          <a:stretch/>
        </p:blipFill>
        <p:spPr bwMode="auto">
          <a:xfrm>
            <a:off x="7239000" y="6158247"/>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6382708"/>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sp>
        <p:nvSpPr>
          <p:cNvPr id="12" name="TextBox 11"/>
          <p:cNvSpPr txBox="1"/>
          <p:nvPr/>
        </p:nvSpPr>
        <p:spPr>
          <a:xfrm>
            <a:off x="3886200" y="1219200"/>
            <a:ext cx="5105399" cy="584775"/>
          </a:xfrm>
          <a:prstGeom prst="rect">
            <a:avLst/>
          </a:prstGeom>
          <a:noFill/>
        </p:spPr>
        <p:txBody>
          <a:bodyPr wrap="square" rtlCol="0">
            <a:spAutoFit/>
          </a:bodyPr>
          <a:lstStyle/>
          <a:p>
            <a:pPr algn="ctr"/>
            <a:r>
              <a:rPr lang="en-US" sz="3200" b="1" dirty="0" smtClean="0">
                <a:latin typeface="Open Sans" panose="020B0606030504020204" pitchFamily="34" charset="0"/>
                <a:ea typeface="Open Sans" panose="020B0606030504020204" pitchFamily="34" charset="0"/>
                <a:cs typeface="Open Sans" panose="020B0606030504020204" pitchFamily="34" charset="0"/>
              </a:rPr>
              <a:t>Corporate Sponsorship</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3" descr="Z:\Kalyan - Dharma Civilzation Foundation\Marketing Materials\PPT Template\colorbar.png"/>
          <p:cNvPicPr>
            <a:picLocks noChangeAspect="1" noChangeArrowheads="1"/>
          </p:cNvPicPr>
          <p:nvPr/>
        </p:nvPicPr>
        <p:blipFill rotWithShape="1">
          <a:blip r:embed="rId2">
            <a:extLst>
              <a:ext uri="{28A0092B-C50C-407E-A947-70E740481C1C}">
                <a14:useLocalDpi xmlns:a14="http://schemas.microsoft.com/office/drawing/2010/main" val="0"/>
              </a:ext>
            </a:extLst>
          </a:blip>
          <a:srcRect l="321" b="74509"/>
          <a:stretch/>
        </p:blipFill>
        <p:spPr bwMode="auto">
          <a:xfrm>
            <a:off x="0" y="6679535"/>
            <a:ext cx="9144000" cy="1784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Kalyan - Dharma Civilzation Foundation\DCF Shanti - Bay Area\_Content from Client\Logo\Shant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613269"/>
            <a:ext cx="6580451" cy="548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normAutofit/>
          </a:bodyPr>
          <a:lstStyle/>
          <a:p>
            <a:r>
              <a:rPr lang="en-US" b="1" dirty="0" smtClean="0">
                <a:latin typeface="Vijaya" panose="020B0604020202020204" pitchFamily="34" charset="0"/>
                <a:cs typeface="Vijaya" panose="020B0604020202020204" pitchFamily="34" charset="0"/>
              </a:rPr>
              <a:t>Shanti – Corporate Sponsorship Opportunity</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752752883"/>
              </p:ext>
            </p:extLst>
          </p:nvPr>
        </p:nvGraphicFramePr>
        <p:xfrm>
          <a:off x="410134" y="1222373"/>
          <a:ext cx="8305800" cy="4450080"/>
        </p:xfrm>
        <a:graphic>
          <a:graphicData uri="http://schemas.openxmlformats.org/drawingml/2006/table">
            <a:tbl>
              <a:tblPr firstRow="1" bandRow="1">
                <a:tableStyleId>{8FD4443E-F989-4FC4-A0C8-D5A2AF1F390B}</a:tableStyleId>
              </a:tblPr>
              <a:tblGrid>
                <a:gridCol w="2362200"/>
                <a:gridCol w="1371600"/>
                <a:gridCol w="1371600"/>
                <a:gridCol w="3200400"/>
              </a:tblGrid>
              <a:tr h="370840">
                <a:tc>
                  <a:txBody>
                    <a:bodyPr/>
                    <a:lstStyle/>
                    <a:p>
                      <a:r>
                        <a:rPr lang="en-US" dirty="0" smtClean="0"/>
                        <a:t>Category</a:t>
                      </a:r>
                      <a:endParaRPr lang="en-US" dirty="0"/>
                    </a:p>
                  </a:txBody>
                  <a:tcPr/>
                </a:tc>
                <a:tc>
                  <a:txBody>
                    <a:bodyPr/>
                    <a:lstStyle/>
                    <a:p>
                      <a:r>
                        <a:rPr lang="en-US" dirty="0" smtClean="0"/>
                        <a:t>Dates</a:t>
                      </a:r>
                      <a:endParaRPr lang="en-US" dirty="0"/>
                    </a:p>
                  </a:txBody>
                  <a:tcPr/>
                </a:tc>
                <a:tc>
                  <a:txBody>
                    <a:bodyPr/>
                    <a:lstStyle/>
                    <a:p>
                      <a:r>
                        <a:rPr lang="en-US" dirty="0" smtClean="0"/>
                        <a:t>Audience*</a:t>
                      </a:r>
                      <a:endParaRPr lang="en-US" dirty="0"/>
                    </a:p>
                  </a:txBody>
                  <a:tcPr/>
                </a:tc>
                <a:tc>
                  <a:txBody>
                    <a:bodyPr/>
                    <a:lstStyle/>
                    <a:p>
                      <a:r>
                        <a:rPr lang="en-US" dirty="0" smtClean="0"/>
                        <a:t>Location</a:t>
                      </a:r>
                      <a:endParaRPr lang="en-US" dirty="0"/>
                    </a:p>
                  </a:txBody>
                  <a:tcPr/>
                </a:tc>
              </a:tr>
              <a:tr h="370840">
                <a:tc>
                  <a:txBody>
                    <a:bodyPr/>
                    <a:lstStyle/>
                    <a:p>
                      <a:r>
                        <a:rPr lang="en-US" dirty="0" smtClean="0"/>
                        <a:t>Shanti</a:t>
                      </a:r>
                      <a:r>
                        <a:rPr lang="en-US" baseline="0" dirty="0" smtClean="0"/>
                        <a:t> Performance</a:t>
                      </a:r>
                      <a:endParaRPr lang="en-US" dirty="0"/>
                    </a:p>
                  </a:txBody>
                  <a:tcPr/>
                </a:tc>
                <a:tc>
                  <a:txBody>
                    <a:bodyPr/>
                    <a:lstStyle/>
                    <a:p>
                      <a:r>
                        <a:rPr lang="en-US" dirty="0" smtClean="0"/>
                        <a:t>April 30</a:t>
                      </a:r>
                      <a:r>
                        <a:rPr lang="en-US" baseline="30000" dirty="0" smtClean="0"/>
                        <a:t>th</a:t>
                      </a:r>
                      <a:r>
                        <a:rPr lang="en-US" dirty="0" smtClean="0"/>
                        <a:t> </a:t>
                      </a:r>
                      <a:endParaRPr lang="en-US" dirty="0"/>
                    </a:p>
                  </a:txBody>
                  <a:tcPr/>
                </a:tc>
                <a:tc>
                  <a:txBody>
                    <a:bodyPr/>
                    <a:lstStyle/>
                    <a:p>
                      <a:r>
                        <a:rPr lang="en-US" dirty="0" smtClean="0"/>
                        <a:t>4600 </a:t>
                      </a:r>
                      <a:endParaRPr lang="en-US" dirty="0"/>
                    </a:p>
                  </a:txBody>
                  <a:tcPr/>
                </a:tc>
                <a:tc>
                  <a:txBody>
                    <a:bodyPr/>
                    <a:lstStyle/>
                    <a:p>
                      <a:r>
                        <a:rPr lang="en-US" dirty="0" smtClean="0"/>
                        <a:t>Flint Center, Cupertino</a:t>
                      </a:r>
                      <a:endParaRPr lang="en-US" dirty="0"/>
                    </a:p>
                  </a:txBody>
                  <a:tcPr/>
                </a:tc>
              </a:tr>
              <a:tr h="370840">
                <a:tc>
                  <a:txBody>
                    <a:bodyPr/>
                    <a:lstStyle/>
                    <a:p>
                      <a:r>
                        <a:rPr lang="en-US" dirty="0" smtClean="0"/>
                        <a:t>Shanti Performance</a:t>
                      </a:r>
                      <a:endParaRPr lang="en-US" dirty="0"/>
                    </a:p>
                  </a:txBody>
                  <a:tcPr/>
                </a:tc>
                <a:tc>
                  <a:txBody>
                    <a:bodyPr/>
                    <a:lstStyle/>
                    <a:p>
                      <a:r>
                        <a:rPr lang="en-US" dirty="0" smtClean="0"/>
                        <a:t>May 21</a:t>
                      </a:r>
                      <a:r>
                        <a:rPr lang="en-US" baseline="30000" dirty="0" smtClean="0"/>
                        <a:t>st</a:t>
                      </a:r>
                      <a:endParaRPr lang="en-US" dirty="0"/>
                    </a:p>
                  </a:txBody>
                  <a:tcPr/>
                </a:tc>
                <a:tc>
                  <a:txBody>
                    <a:bodyPr/>
                    <a:lstStyle/>
                    <a:p>
                      <a:r>
                        <a:rPr lang="en-US" dirty="0" smtClean="0"/>
                        <a:t>1600</a:t>
                      </a:r>
                      <a:endParaRPr lang="en-US" dirty="0"/>
                    </a:p>
                  </a:txBody>
                  <a:tcPr/>
                </a:tc>
                <a:tc>
                  <a:txBody>
                    <a:bodyPr/>
                    <a:lstStyle/>
                    <a:p>
                      <a:r>
                        <a:rPr lang="en-US" dirty="0" smtClean="0"/>
                        <a:t>Interstake</a:t>
                      </a:r>
                      <a:r>
                        <a:rPr lang="en-US" baseline="0" dirty="0" smtClean="0"/>
                        <a:t> Auditorium, Oakland</a:t>
                      </a:r>
                      <a:endParaRPr lang="en-US" dirty="0"/>
                    </a:p>
                  </a:txBody>
                  <a:tcPr/>
                </a:tc>
              </a:tr>
              <a:tr h="370840">
                <a:tc>
                  <a:txBody>
                    <a:bodyPr/>
                    <a:lstStyle/>
                    <a:p>
                      <a:r>
                        <a:rPr lang="en-US" dirty="0" smtClean="0"/>
                        <a:t>Online Marketing</a:t>
                      </a:r>
                      <a:endParaRPr lang="en-US" dirty="0"/>
                    </a:p>
                  </a:txBody>
                  <a:tcPr/>
                </a:tc>
                <a:tc>
                  <a:txBody>
                    <a:bodyPr/>
                    <a:lstStyle/>
                    <a:p>
                      <a:r>
                        <a:rPr lang="en-US" dirty="0" smtClean="0"/>
                        <a:t>Thru</a:t>
                      </a:r>
                      <a:r>
                        <a:rPr lang="en-US" baseline="0" dirty="0" smtClean="0"/>
                        <a:t> May 21</a:t>
                      </a:r>
                      <a:endParaRPr lang="en-US" dirty="0"/>
                    </a:p>
                  </a:txBody>
                  <a:tcPr/>
                </a:tc>
                <a:tc>
                  <a:txBody>
                    <a:bodyPr/>
                    <a:lstStyle/>
                    <a:p>
                      <a:r>
                        <a:rPr lang="en-US" dirty="0" smtClean="0"/>
                        <a:t>50,000+</a:t>
                      </a:r>
                      <a:endParaRPr lang="en-US" dirty="0"/>
                    </a:p>
                  </a:txBody>
                  <a:tcPr/>
                </a:tc>
                <a:tc>
                  <a:txBody>
                    <a:bodyPr/>
                    <a:lstStyle/>
                    <a:p>
                      <a:r>
                        <a:rPr lang="en-US" dirty="0" smtClean="0"/>
                        <a:t>Web Site,</a:t>
                      </a:r>
                      <a:r>
                        <a:rPr lang="en-US" baseline="0" dirty="0" smtClean="0"/>
                        <a:t> Social Media, E-Mails</a:t>
                      </a:r>
                      <a:endParaRPr lang="en-US" dirty="0"/>
                    </a:p>
                  </a:txBody>
                  <a:tcPr/>
                </a:tc>
              </a:tr>
              <a:tr h="370840">
                <a:tc>
                  <a:txBody>
                    <a:bodyPr/>
                    <a:lstStyle/>
                    <a:p>
                      <a:r>
                        <a:rPr lang="en-US" dirty="0" smtClean="0"/>
                        <a:t>Video Promotions</a:t>
                      </a:r>
                      <a:r>
                        <a:rPr lang="en-US" baseline="0" dirty="0" smtClean="0"/>
                        <a:t> </a:t>
                      </a:r>
                      <a:endParaRPr lang="en-US" dirty="0"/>
                    </a:p>
                  </a:txBody>
                  <a:tcPr/>
                </a:tc>
                <a:tc>
                  <a:txBody>
                    <a:bodyPr/>
                    <a:lstStyle/>
                    <a:p>
                      <a:r>
                        <a:rPr lang="en-US" dirty="0" smtClean="0"/>
                        <a:t>Thru May 21</a:t>
                      </a:r>
                      <a:endParaRPr lang="en-US" dirty="0"/>
                    </a:p>
                  </a:txBody>
                  <a:tcPr/>
                </a:tc>
                <a:tc>
                  <a:txBody>
                    <a:bodyPr/>
                    <a:lstStyle/>
                    <a:p>
                      <a:r>
                        <a:rPr lang="en-US" dirty="0" smtClean="0"/>
                        <a:t>50,000+</a:t>
                      </a:r>
                      <a:endParaRPr lang="en-US" dirty="0"/>
                    </a:p>
                  </a:txBody>
                  <a:tcPr/>
                </a:tc>
                <a:tc>
                  <a:txBody>
                    <a:bodyPr/>
                    <a:lstStyle/>
                    <a:p>
                      <a:r>
                        <a:rPr lang="en-US" dirty="0" smtClean="0"/>
                        <a:t>Web Site,</a:t>
                      </a:r>
                      <a:r>
                        <a:rPr lang="en-US" baseline="0" dirty="0" smtClean="0"/>
                        <a:t> Social Media, E-Mails</a:t>
                      </a:r>
                      <a:r>
                        <a:rPr lang="en-US" dirty="0" smtClean="0"/>
                        <a:t> </a:t>
                      </a:r>
                      <a:endParaRPr lang="en-US" dirty="0"/>
                    </a:p>
                  </a:txBody>
                  <a:tcPr/>
                </a:tc>
              </a:tr>
              <a:tr h="370840">
                <a:tc>
                  <a:txBody>
                    <a:bodyPr/>
                    <a:lstStyle/>
                    <a:p>
                      <a:r>
                        <a:rPr lang="en-US" dirty="0" smtClean="0"/>
                        <a:t>Events (Promotional)</a:t>
                      </a:r>
                      <a:endParaRPr lang="en-US" dirty="0"/>
                    </a:p>
                  </a:txBody>
                  <a:tcPr/>
                </a:tc>
                <a:tc>
                  <a:txBody>
                    <a:bodyPr/>
                    <a:lstStyle/>
                    <a:p>
                      <a:r>
                        <a:rPr lang="en-US" dirty="0" smtClean="0"/>
                        <a:t>Jan – May </a:t>
                      </a:r>
                      <a:endParaRPr lang="en-US" dirty="0"/>
                    </a:p>
                  </a:txBody>
                  <a:tcPr/>
                </a:tc>
                <a:tc>
                  <a:txBody>
                    <a:bodyPr/>
                    <a:lstStyle/>
                    <a:p>
                      <a:r>
                        <a:rPr lang="en-US" dirty="0" smtClean="0"/>
                        <a:t>5000</a:t>
                      </a:r>
                      <a:endParaRPr lang="en-US" dirty="0"/>
                    </a:p>
                  </a:txBody>
                  <a:tcPr/>
                </a:tc>
                <a:tc>
                  <a:txBody>
                    <a:bodyPr/>
                    <a:lstStyle/>
                    <a:p>
                      <a:r>
                        <a:rPr lang="en-US" dirty="0" smtClean="0"/>
                        <a:t>Various Bay Area Locations</a:t>
                      </a:r>
                      <a:endParaRPr lang="en-US" dirty="0"/>
                    </a:p>
                  </a:txBody>
                  <a:tcPr/>
                </a:tc>
              </a:tr>
              <a:tr h="370840">
                <a:tc>
                  <a:txBody>
                    <a:bodyPr/>
                    <a:lstStyle/>
                    <a:p>
                      <a:r>
                        <a:rPr lang="en-US" dirty="0" smtClean="0"/>
                        <a:t>Print Media </a:t>
                      </a:r>
                      <a:endParaRPr lang="en-US" dirty="0"/>
                    </a:p>
                  </a:txBody>
                  <a:tcPr/>
                </a:tc>
                <a:tc>
                  <a:txBody>
                    <a:bodyPr/>
                    <a:lstStyle/>
                    <a:p>
                      <a:r>
                        <a:rPr lang="en-US" dirty="0" smtClean="0"/>
                        <a:t>Jan – May</a:t>
                      </a:r>
                      <a:endParaRPr lang="en-US" dirty="0"/>
                    </a:p>
                  </a:txBody>
                  <a:tcPr/>
                </a:tc>
                <a:tc>
                  <a:txBody>
                    <a:bodyPr/>
                    <a:lstStyle/>
                    <a:p>
                      <a:r>
                        <a:rPr lang="en-US" dirty="0" smtClean="0"/>
                        <a:t>100,000+</a:t>
                      </a:r>
                      <a:endParaRPr lang="en-US" dirty="0"/>
                    </a:p>
                  </a:txBody>
                  <a:tcPr/>
                </a:tc>
                <a:tc>
                  <a:txBody>
                    <a:bodyPr/>
                    <a:lstStyle/>
                    <a:p>
                      <a:r>
                        <a:rPr lang="en-US" dirty="0" smtClean="0"/>
                        <a:t>Posters and </a:t>
                      </a:r>
                      <a:r>
                        <a:rPr lang="en-US" baseline="0" dirty="0" smtClean="0"/>
                        <a:t>Publications</a:t>
                      </a:r>
                      <a:endParaRPr lang="en-US" dirty="0"/>
                    </a:p>
                  </a:txBody>
                  <a:tcPr/>
                </a:tc>
              </a:tr>
              <a:tr h="370840">
                <a:tc>
                  <a:txBody>
                    <a:bodyPr/>
                    <a:lstStyle/>
                    <a:p>
                      <a:r>
                        <a:rPr lang="en-US" dirty="0" smtClean="0"/>
                        <a:t>Radio</a:t>
                      </a:r>
                      <a:endParaRPr lang="en-US" dirty="0"/>
                    </a:p>
                  </a:txBody>
                  <a:tcPr/>
                </a:tc>
                <a:tc>
                  <a:txBody>
                    <a:bodyPr/>
                    <a:lstStyle/>
                    <a:p>
                      <a:r>
                        <a:rPr lang="en-US" dirty="0" smtClean="0"/>
                        <a:t>Jan – May</a:t>
                      </a:r>
                      <a:endParaRPr lang="en-US" dirty="0"/>
                    </a:p>
                  </a:txBody>
                  <a:tcPr/>
                </a:tc>
                <a:tc>
                  <a:txBody>
                    <a:bodyPr/>
                    <a:lstStyle/>
                    <a:p>
                      <a:r>
                        <a:rPr lang="en-US" dirty="0" smtClean="0"/>
                        <a:t>1,000,000+</a:t>
                      </a:r>
                      <a:endParaRPr lang="en-US" dirty="0"/>
                    </a:p>
                  </a:txBody>
                  <a:tcPr/>
                </a:tc>
                <a:tc>
                  <a:txBody>
                    <a:bodyPr/>
                    <a:lstStyle/>
                    <a:p>
                      <a:r>
                        <a:rPr lang="en-US" dirty="0" smtClean="0"/>
                        <a:t>Ad’s + Promotional Programs</a:t>
                      </a:r>
                      <a:endParaRPr lang="en-US" dirty="0"/>
                    </a:p>
                  </a:txBody>
                  <a:tcPr/>
                </a:tc>
              </a:tr>
              <a:tr h="370840">
                <a:tc>
                  <a:txBody>
                    <a:bodyPr/>
                    <a:lstStyle/>
                    <a:p>
                      <a:r>
                        <a:rPr lang="en-US" dirty="0" smtClean="0"/>
                        <a:t>Movies</a:t>
                      </a:r>
                      <a:endParaRPr lang="en-US" dirty="0"/>
                    </a:p>
                  </a:txBody>
                  <a:tcPr/>
                </a:tc>
                <a:tc>
                  <a:txBody>
                    <a:bodyPr/>
                    <a:lstStyle/>
                    <a:p>
                      <a:r>
                        <a:rPr lang="en-US" dirty="0" smtClean="0"/>
                        <a:t>Apr – May</a:t>
                      </a:r>
                      <a:endParaRPr lang="en-US" dirty="0"/>
                    </a:p>
                  </a:txBody>
                  <a:tcPr/>
                </a:tc>
                <a:tc>
                  <a:txBody>
                    <a:bodyPr/>
                    <a:lstStyle/>
                    <a:p>
                      <a:r>
                        <a:rPr lang="en-US" dirty="0" smtClean="0"/>
                        <a:t>2,000,000+</a:t>
                      </a:r>
                      <a:endParaRPr lang="en-US" dirty="0"/>
                    </a:p>
                  </a:txBody>
                  <a:tcPr/>
                </a:tc>
                <a:tc>
                  <a:txBody>
                    <a:bodyPr/>
                    <a:lstStyle/>
                    <a:p>
                      <a:r>
                        <a:rPr lang="en-US" dirty="0" smtClean="0"/>
                        <a:t>3 Theaters in Bay Area</a:t>
                      </a:r>
                      <a:endParaRPr lang="en-US" dirty="0"/>
                    </a:p>
                  </a:txBody>
                  <a:tcPr/>
                </a:tc>
              </a:tr>
              <a:tr h="370840">
                <a:tc>
                  <a:txBody>
                    <a:bodyPr/>
                    <a:lstStyle/>
                    <a:p>
                      <a:r>
                        <a:rPr lang="en-US" dirty="0" smtClean="0"/>
                        <a:t>Bill Boards</a:t>
                      </a:r>
                      <a:endParaRPr lang="en-US" dirty="0"/>
                    </a:p>
                  </a:txBody>
                  <a:tcPr/>
                </a:tc>
                <a:tc>
                  <a:txBody>
                    <a:bodyPr/>
                    <a:lstStyle/>
                    <a:p>
                      <a:r>
                        <a:rPr lang="en-US" dirty="0" smtClean="0"/>
                        <a:t>Apr – May</a:t>
                      </a:r>
                      <a:endParaRPr lang="en-US" dirty="0"/>
                    </a:p>
                  </a:txBody>
                  <a:tcPr/>
                </a:tc>
                <a:tc>
                  <a:txBody>
                    <a:bodyPr/>
                    <a:lstStyle/>
                    <a:p>
                      <a:r>
                        <a:rPr lang="en-US" dirty="0" smtClean="0"/>
                        <a:t>6,000,000+</a:t>
                      </a:r>
                      <a:endParaRPr lang="en-US" dirty="0"/>
                    </a:p>
                  </a:txBody>
                  <a:tcPr/>
                </a:tc>
                <a:tc>
                  <a:txBody>
                    <a:bodyPr/>
                    <a:lstStyle/>
                    <a:p>
                      <a:r>
                        <a:rPr lang="en-US" dirty="0" smtClean="0"/>
                        <a:t>I-101</a:t>
                      </a:r>
                      <a:r>
                        <a:rPr lang="en-US" baseline="0" dirty="0" smtClean="0"/>
                        <a:t> and I-880 (2+ Locations)</a:t>
                      </a:r>
                      <a:endParaRPr lang="en-US" dirty="0"/>
                    </a:p>
                  </a:txBody>
                  <a:tcPr/>
                </a:tc>
              </a:tr>
              <a:tr h="370840">
                <a:tc>
                  <a:txBody>
                    <a:bodyPr/>
                    <a:lstStyle/>
                    <a:p>
                      <a:r>
                        <a:rPr lang="en-US" dirty="0" smtClean="0"/>
                        <a:t>TV Advertisements</a:t>
                      </a:r>
                      <a:endParaRPr lang="en-US" dirty="0"/>
                    </a:p>
                  </a:txBody>
                  <a:tcPr/>
                </a:tc>
                <a:tc>
                  <a:txBody>
                    <a:bodyPr/>
                    <a:lstStyle/>
                    <a:p>
                      <a:r>
                        <a:rPr lang="en-US" dirty="0" smtClean="0"/>
                        <a:t>Apr – May</a:t>
                      </a:r>
                      <a:endParaRPr lang="en-US" dirty="0"/>
                    </a:p>
                  </a:txBody>
                  <a:tcPr/>
                </a:tc>
                <a:tc>
                  <a:txBody>
                    <a:bodyPr/>
                    <a:lstStyle/>
                    <a:p>
                      <a:r>
                        <a:rPr lang="en-US" dirty="0" smtClean="0"/>
                        <a:t>1,000,000+</a:t>
                      </a:r>
                      <a:endParaRPr lang="en-US" dirty="0"/>
                    </a:p>
                  </a:txBody>
                  <a:tcPr/>
                </a:tc>
                <a:tc>
                  <a:txBody>
                    <a:bodyPr/>
                    <a:lstStyle/>
                    <a:p>
                      <a:r>
                        <a:rPr lang="en-US" dirty="0" smtClean="0"/>
                        <a:t>Zee</a:t>
                      </a:r>
                      <a:r>
                        <a:rPr lang="en-US" baseline="0" dirty="0" smtClean="0"/>
                        <a:t> TV and TV Asia (45 days)</a:t>
                      </a:r>
                      <a:endParaRPr lang="en-US" dirty="0"/>
                    </a:p>
                  </a:txBody>
                  <a:tcPr/>
                </a:tc>
              </a:tr>
              <a:tr h="370840">
                <a:tc>
                  <a:txBody>
                    <a:bodyPr/>
                    <a:lstStyle/>
                    <a:p>
                      <a:r>
                        <a:rPr lang="en-US" dirty="0" smtClean="0"/>
                        <a:t>Event Booklet Ad’s</a:t>
                      </a:r>
                      <a:endParaRPr lang="en-US" dirty="0"/>
                    </a:p>
                  </a:txBody>
                  <a:tcPr/>
                </a:tc>
                <a:tc>
                  <a:txBody>
                    <a:bodyPr/>
                    <a:lstStyle/>
                    <a:p>
                      <a:r>
                        <a:rPr lang="en-US" dirty="0" smtClean="0"/>
                        <a:t>Apr</a:t>
                      </a:r>
                      <a:r>
                        <a:rPr lang="en-US" baseline="0" dirty="0" smtClean="0"/>
                        <a:t> – May</a:t>
                      </a:r>
                      <a:endParaRPr lang="en-US" dirty="0"/>
                    </a:p>
                  </a:txBody>
                  <a:tcPr/>
                </a:tc>
                <a:tc>
                  <a:txBody>
                    <a:bodyPr/>
                    <a:lstStyle/>
                    <a:p>
                      <a:r>
                        <a:rPr lang="en-US" dirty="0" smtClean="0"/>
                        <a:t>5000 </a:t>
                      </a:r>
                      <a:endParaRPr lang="en-US" dirty="0"/>
                    </a:p>
                  </a:txBody>
                  <a:tcPr/>
                </a:tc>
                <a:tc>
                  <a:txBody>
                    <a:bodyPr/>
                    <a:lstStyle/>
                    <a:p>
                      <a:r>
                        <a:rPr lang="en-US" dirty="0" smtClean="0"/>
                        <a:t>Full Page + Half Page Ad’s</a:t>
                      </a:r>
                      <a:endParaRPr lang="en-US" dirty="0"/>
                    </a:p>
                  </a:txBody>
                  <a:tcPr/>
                </a:tc>
              </a:tr>
            </a:tbl>
          </a:graphicData>
        </a:graphic>
      </p:graphicFrame>
      <p:sp>
        <p:nvSpPr>
          <p:cNvPr id="11" name="TextBox 10"/>
          <p:cNvSpPr txBox="1"/>
          <p:nvPr/>
        </p:nvSpPr>
        <p:spPr>
          <a:xfrm>
            <a:off x="1295400" y="5748243"/>
            <a:ext cx="6821355" cy="369332"/>
          </a:xfrm>
          <a:prstGeom prst="rect">
            <a:avLst/>
          </a:prstGeom>
          <a:noFill/>
        </p:spPr>
        <p:txBody>
          <a:bodyPr wrap="none" rtlCol="0">
            <a:spAutoFit/>
          </a:bodyPr>
          <a:lstStyle/>
          <a:p>
            <a:r>
              <a:rPr lang="en-US" b="1" dirty="0" smtClean="0"/>
              <a:t>* - An Estimate of the total impressions that each line item will create</a:t>
            </a:r>
            <a:endParaRPr lang="en-US" b="1" dirty="0"/>
          </a:p>
        </p:txBody>
      </p:sp>
    </p:spTree>
    <p:extLst>
      <p:ext uri="{BB962C8B-B14F-4D97-AF65-F5344CB8AC3E}">
        <p14:creationId xmlns:p14="http://schemas.microsoft.com/office/powerpoint/2010/main" val="46424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Corporate Sponsorship Levels</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870257095"/>
              </p:ext>
            </p:extLst>
          </p:nvPr>
        </p:nvGraphicFramePr>
        <p:xfrm>
          <a:off x="914400" y="1752600"/>
          <a:ext cx="7162800" cy="2286000"/>
        </p:xfrm>
        <a:graphic>
          <a:graphicData uri="http://schemas.openxmlformats.org/drawingml/2006/table">
            <a:tbl>
              <a:tblPr firstRow="1" bandRow="1">
                <a:tableStyleId>{8FD4443E-F989-4FC4-A0C8-D5A2AF1F390B}</a:tableStyleId>
              </a:tblPr>
              <a:tblGrid>
                <a:gridCol w="609600"/>
                <a:gridCol w="2743200"/>
                <a:gridCol w="1981200"/>
                <a:gridCol w="1828800"/>
              </a:tblGrid>
              <a:tr h="370840">
                <a:tc>
                  <a:txBody>
                    <a:bodyPr/>
                    <a:lstStyle/>
                    <a:p>
                      <a:pPr algn="ctr"/>
                      <a:endParaRPr lang="en-US" sz="2400" dirty="0"/>
                    </a:p>
                  </a:txBody>
                  <a:tcPr/>
                </a:tc>
                <a:tc>
                  <a:txBody>
                    <a:bodyPr/>
                    <a:lstStyle/>
                    <a:p>
                      <a:r>
                        <a:rPr lang="en-US" sz="2400" dirty="0" smtClean="0"/>
                        <a:t>Sponsorship</a:t>
                      </a:r>
                      <a:r>
                        <a:rPr lang="en-US" sz="2400" baseline="0" dirty="0" smtClean="0"/>
                        <a:t> Levels</a:t>
                      </a:r>
                      <a:endParaRPr lang="en-US" sz="2400" dirty="0"/>
                    </a:p>
                  </a:txBody>
                  <a:tcPr/>
                </a:tc>
                <a:tc>
                  <a:txBody>
                    <a:bodyPr/>
                    <a:lstStyle/>
                    <a:p>
                      <a:pPr algn="ctr"/>
                      <a:r>
                        <a:rPr lang="en-US" sz="2400" dirty="0" smtClean="0"/>
                        <a:t>Amount</a:t>
                      </a:r>
                      <a:endParaRPr lang="en-US" sz="2400" dirty="0"/>
                    </a:p>
                  </a:txBody>
                  <a:tcPr/>
                </a:tc>
                <a:tc>
                  <a:txBody>
                    <a:bodyPr/>
                    <a:lstStyle/>
                    <a:p>
                      <a:r>
                        <a:rPr lang="en-US" sz="2400" dirty="0" smtClean="0"/>
                        <a:t># Available</a:t>
                      </a:r>
                      <a:endParaRPr lang="en-US" sz="2400" dirty="0"/>
                    </a:p>
                  </a:txBody>
                  <a:tcPr/>
                </a:tc>
              </a:tr>
              <a:tr h="370840">
                <a:tc>
                  <a:txBody>
                    <a:bodyPr/>
                    <a:lstStyle/>
                    <a:p>
                      <a:pPr algn="ctr"/>
                      <a:r>
                        <a:rPr lang="en-US" dirty="0" smtClean="0"/>
                        <a:t>1</a:t>
                      </a:r>
                      <a:endParaRPr lang="en-US" dirty="0"/>
                    </a:p>
                  </a:txBody>
                  <a:tcPr/>
                </a:tc>
                <a:tc>
                  <a:txBody>
                    <a:bodyPr/>
                    <a:lstStyle/>
                    <a:p>
                      <a:r>
                        <a:rPr lang="en-US" sz="2400" dirty="0" smtClean="0"/>
                        <a:t>Platinum</a:t>
                      </a:r>
                      <a:endParaRPr lang="en-US" sz="2400" dirty="0"/>
                    </a:p>
                  </a:txBody>
                  <a:tcPr/>
                </a:tc>
                <a:tc>
                  <a:txBody>
                    <a:bodyPr/>
                    <a:lstStyle/>
                    <a:p>
                      <a:pPr algn="ctr"/>
                      <a:r>
                        <a:rPr lang="en-US" dirty="0" smtClean="0"/>
                        <a:t>$50,000</a:t>
                      </a:r>
                      <a:endParaRPr lang="en-US" dirty="0"/>
                    </a:p>
                  </a:txBody>
                  <a:tcPr/>
                </a:tc>
                <a:tc>
                  <a:txBody>
                    <a:bodyPr/>
                    <a:lstStyle/>
                    <a:p>
                      <a:r>
                        <a:rPr lang="en-US" dirty="0" smtClean="0"/>
                        <a:t>Up to 4</a:t>
                      </a:r>
                      <a:endParaRPr lang="en-US" dirty="0"/>
                    </a:p>
                  </a:txBody>
                  <a:tcPr/>
                </a:tc>
              </a:tr>
              <a:tr h="370840">
                <a:tc>
                  <a:txBody>
                    <a:bodyPr/>
                    <a:lstStyle/>
                    <a:p>
                      <a:pPr algn="ctr"/>
                      <a:r>
                        <a:rPr lang="en-US" dirty="0" smtClean="0"/>
                        <a:t>2</a:t>
                      </a:r>
                      <a:endParaRPr lang="en-US" dirty="0"/>
                    </a:p>
                  </a:txBody>
                  <a:tcPr/>
                </a:tc>
                <a:tc>
                  <a:txBody>
                    <a:bodyPr/>
                    <a:lstStyle/>
                    <a:p>
                      <a:r>
                        <a:rPr lang="en-US" sz="2400" dirty="0" smtClean="0"/>
                        <a:t>Diamond</a:t>
                      </a:r>
                      <a:endParaRPr lang="en-US" sz="2400" dirty="0"/>
                    </a:p>
                  </a:txBody>
                  <a:tcPr/>
                </a:tc>
                <a:tc>
                  <a:txBody>
                    <a:bodyPr/>
                    <a:lstStyle/>
                    <a:p>
                      <a:pPr algn="ctr"/>
                      <a:r>
                        <a:rPr lang="en-US" dirty="0" smtClean="0"/>
                        <a:t>$25,000</a:t>
                      </a:r>
                      <a:endParaRPr lang="en-US" dirty="0"/>
                    </a:p>
                  </a:txBody>
                  <a:tcPr/>
                </a:tc>
                <a:tc>
                  <a:txBody>
                    <a:bodyPr/>
                    <a:lstStyle/>
                    <a:p>
                      <a:r>
                        <a:rPr lang="en-US" dirty="0" smtClean="0"/>
                        <a:t>Up to 8</a:t>
                      </a:r>
                      <a:endParaRPr lang="en-US" dirty="0"/>
                    </a:p>
                  </a:txBody>
                  <a:tcPr/>
                </a:tc>
              </a:tr>
              <a:tr h="370840">
                <a:tc>
                  <a:txBody>
                    <a:bodyPr/>
                    <a:lstStyle/>
                    <a:p>
                      <a:pPr algn="ctr"/>
                      <a:r>
                        <a:rPr lang="en-US" dirty="0" smtClean="0"/>
                        <a:t>3</a:t>
                      </a:r>
                      <a:endParaRPr lang="en-US" dirty="0"/>
                    </a:p>
                  </a:txBody>
                  <a:tcPr/>
                </a:tc>
                <a:tc>
                  <a:txBody>
                    <a:bodyPr/>
                    <a:lstStyle/>
                    <a:p>
                      <a:r>
                        <a:rPr lang="en-US" sz="2400" dirty="0" smtClean="0"/>
                        <a:t>Gold</a:t>
                      </a:r>
                      <a:endParaRPr lang="en-US" sz="2400" dirty="0"/>
                    </a:p>
                  </a:txBody>
                  <a:tcPr/>
                </a:tc>
                <a:tc>
                  <a:txBody>
                    <a:bodyPr/>
                    <a:lstStyle/>
                    <a:p>
                      <a:pPr algn="ctr"/>
                      <a:r>
                        <a:rPr lang="en-US" dirty="0" smtClean="0"/>
                        <a:t>$10,000</a:t>
                      </a:r>
                      <a:endParaRPr lang="en-US" dirty="0"/>
                    </a:p>
                  </a:txBody>
                  <a:tcPr/>
                </a:tc>
                <a:tc>
                  <a:txBody>
                    <a:bodyPr/>
                    <a:lstStyle/>
                    <a:p>
                      <a:r>
                        <a:rPr lang="en-US" dirty="0" smtClean="0"/>
                        <a:t>Up to 10</a:t>
                      </a:r>
                      <a:endParaRPr lang="en-US" dirty="0"/>
                    </a:p>
                  </a:txBody>
                  <a:tcPr/>
                </a:tc>
              </a:tr>
              <a:tr h="370840">
                <a:tc>
                  <a:txBody>
                    <a:bodyPr/>
                    <a:lstStyle/>
                    <a:p>
                      <a:pPr algn="ctr"/>
                      <a:r>
                        <a:rPr lang="en-US" dirty="0" smtClean="0"/>
                        <a:t>4</a:t>
                      </a:r>
                      <a:endParaRPr lang="en-US" dirty="0"/>
                    </a:p>
                  </a:txBody>
                  <a:tcPr/>
                </a:tc>
                <a:tc>
                  <a:txBody>
                    <a:bodyPr/>
                    <a:lstStyle/>
                    <a:p>
                      <a:r>
                        <a:rPr lang="en-US" sz="2400" dirty="0" smtClean="0"/>
                        <a:t>Silver</a:t>
                      </a:r>
                      <a:endParaRPr lang="en-US" sz="2400" dirty="0"/>
                    </a:p>
                  </a:txBody>
                  <a:tcPr/>
                </a:tc>
                <a:tc>
                  <a:txBody>
                    <a:bodyPr/>
                    <a:lstStyle/>
                    <a:p>
                      <a:pPr algn="ctr"/>
                      <a:r>
                        <a:rPr lang="en-US" dirty="0" smtClean="0"/>
                        <a:t>N/A</a:t>
                      </a:r>
                      <a:endParaRPr lang="en-US" dirty="0"/>
                    </a:p>
                  </a:txBody>
                  <a:tcPr/>
                </a:tc>
                <a:tc>
                  <a:txBody>
                    <a:bodyPr/>
                    <a:lstStyle/>
                    <a:p>
                      <a:r>
                        <a:rPr lang="en-US" dirty="0" smtClean="0"/>
                        <a:t>Up to 50 </a:t>
                      </a:r>
                      <a:endParaRPr lang="en-US" dirty="0"/>
                    </a:p>
                  </a:txBody>
                  <a:tcPr/>
                </a:tc>
              </a:tr>
            </a:tbl>
          </a:graphicData>
        </a:graphic>
      </p:graphicFrame>
      <p:sp>
        <p:nvSpPr>
          <p:cNvPr id="11" name="TextBox 10"/>
          <p:cNvSpPr txBox="1"/>
          <p:nvPr/>
        </p:nvSpPr>
        <p:spPr>
          <a:xfrm>
            <a:off x="1497504" y="4495800"/>
            <a:ext cx="5970096" cy="400110"/>
          </a:xfrm>
          <a:prstGeom prst="rect">
            <a:avLst/>
          </a:prstGeom>
          <a:noFill/>
        </p:spPr>
        <p:txBody>
          <a:bodyPr wrap="none" rtlCol="0">
            <a:spAutoFit/>
          </a:bodyPr>
          <a:lstStyle/>
          <a:p>
            <a:r>
              <a:rPr lang="en-US" sz="2000" b="1" dirty="0" smtClean="0"/>
              <a:t>Details on each Sponsorship Level is subsequent pages</a:t>
            </a:r>
            <a:endParaRPr lang="en-US" sz="2000" b="1" dirty="0"/>
          </a:p>
        </p:txBody>
      </p:sp>
    </p:spTree>
    <p:extLst>
      <p:ext uri="{BB962C8B-B14F-4D97-AF65-F5344CB8AC3E}">
        <p14:creationId xmlns:p14="http://schemas.microsoft.com/office/powerpoint/2010/main" val="83936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9626" cy="1143000"/>
          </a:xfrm>
        </p:spPr>
        <p:txBody>
          <a:bodyPr/>
          <a:lstStyle/>
          <a:p>
            <a:r>
              <a:rPr lang="en-US" b="1" dirty="0" smtClean="0">
                <a:latin typeface="Vijaya" panose="020B0604020202020204" pitchFamily="34" charset="0"/>
                <a:cs typeface="Vijaya" panose="020B0604020202020204" pitchFamily="34" charset="0"/>
              </a:rPr>
              <a:t>Shanti – Platinum Sponsorship</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44195929"/>
              </p:ext>
            </p:extLst>
          </p:nvPr>
        </p:nvGraphicFramePr>
        <p:xfrm>
          <a:off x="726831" y="2057400"/>
          <a:ext cx="7889631" cy="3708400"/>
        </p:xfrm>
        <a:graphic>
          <a:graphicData uri="http://schemas.openxmlformats.org/drawingml/2006/table">
            <a:tbl>
              <a:tblPr firstRow="1" bandRow="1">
                <a:tableStyleId>{8FD4443E-F989-4FC4-A0C8-D5A2AF1F390B}</a:tableStyleId>
              </a:tblPr>
              <a:tblGrid>
                <a:gridCol w="803031"/>
                <a:gridCol w="5181600"/>
                <a:gridCol w="1905000"/>
              </a:tblGrid>
              <a:tr h="370840">
                <a:tc>
                  <a:txBody>
                    <a:bodyPr/>
                    <a:lstStyle/>
                    <a:p>
                      <a:pPr algn="ctr"/>
                      <a:r>
                        <a:rPr lang="en-US" dirty="0" smtClean="0"/>
                        <a:t>Item #</a:t>
                      </a:r>
                      <a:endParaRPr lang="en-US" dirty="0"/>
                    </a:p>
                  </a:txBody>
                  <a:tcPr/>
                </a:tc>
                <a:tc>
                  <a:txBody>
                    <a:bodyPr/>
                    <a:lstStyle/>
                    <a:p>
                      <a:r>
                        <a:rPr lang="en-US" dirty="0" smtClean="0"/>
                        <a:t>Item Description </a:t>
                      </a:r>
                      <a:endParaRPr lang="en-US" dirty="0"/>
                    </a:p>
                  </a:txBody>
                  <a:tcPr/>
                </a:tc>
                <a:tc>
                  <a:txBody>
                    <a:bodyPr/>
                    <a:lstStyle/>
                    <a:p>
                      <a:r>
                        <a:rPr lang="en-US" dirty="0" smtClean="0"/>
                        <a:t>Duration</a:t>
                      </a:r>
                      <a:endParaRPr lang="en-US" dirty="0"/>
                    </a:p>
                  </a:txBody>
                  <a:tcPr/>
                </a:tc>
              </a:tr>
              <a:tr h="370840">
                <a:tc>
                  <a:txBody>
                    <a:bodyPr/>
                    <a:lstStyle/>
                    <a:p>
                      <a:pPr algn="ctr"/>
                      <a:r>
                        <a:rPr lang="en-US" dirty="0" smtClean="0"/>
                        <a:t>1*</a:t>
                      </a:r>
                      <a:endParaRPr lang="en-US" dirty="0"/>
                    </a:p>
                  </a:txBody>
                  <a:tcPr/>
                </a:tc>
                <a:tc>
                  <a:txBody>
                    <a:bodyPr/>
                    <a:lstStyle/>
                    <a:p>
                      <a:r>
                        <a:rPr lang="en-US" dirty="0" smtClean="0"/>
                        <a:t>Recognition on a Large Bill-board</a:t>
                      </a:r>
                      <a:r>
                        <a:rPr lang="en-US" baseline="0" dirty="0" smtClean="0"/>
                        <a:t> </a:t>
                      </a:r>
                      <a:r>
                        <a:rPr lang="en-US" dirty="0" smtClean="0"/>
                        <a:t>on US-101 or 880</a:t>
                      </a:r>
                      <a:endParaRPr lang="en-US" dirty="0"/>
                    </a:p>
                  </a:txBody>
                  <a:tcPr/>
                </a:tc>
                <a:tc>
                  <a:txBody>
                    <a:bodyPr/>
                    <a:lstStyle/>
                    <a:p>
                      <a:r>
                        <a:rPr lang="en-US" dirty="0" smtClean="0"/>
                        <a:t>April &amp; May</a:t>
                      </a:r>
                      <a:endParaRPr lang="en-US" dirty="0"/>
                    </a:p>
                  </a:txBody>
                  <a:tcPr/>
                </a:tc>
              </a:tr>
              <a:tr h="370840">
                <a:tc>
                  <a:txBody>
                    <a:bodyPr/>
                    <a:lstStyle/>
                    <a:p>
                      <a:pPr algn="ctr"/>
                      <a:r>
                        <a:rPr lang="en-US" dirty="0" smtClean="0"/>
                        <a:t>2*</a:t>
                      </a:r>
                      <a:endParaRPr lang="en-US" dirty="0"/>
                    </a:p>
                  </a:txBody>
                  <a:tcPr/>
                </a:tc>
                <a:tc>
                  <a:txBody>
                    <a:bodyPr/>
                    <a:lstStyle/>
                    <a:p>
                      <a:r>
                        <a:rPr lang="en-US" dirty="0" smtClean="0"/>
                        <a:t>Movie</a:t>
                      </a:r>
                      <a:r>
                        <a:rPr lang="en-US" baseline="0" dirty="0" smtClean="0"/>
                        <a:t> Theater mention in all three Movie Theaters</a:t>
                      </a:r>
                      <a:endParaRPr lang="en-US" dirty="0"/>
                    </a:p>
                  </a:txBody>
                  <a:tcPr/>
                </a:tc>
                <a:tc>
                  <a:txBody>
                    <a:bodyPr/>
                    <a:lstStyle/>
                    <a:p>
                      <a:r>
                        <a:rPr lang="en-US" dirty="0" smtClean="0"/>
                        <a:t>April</a:t>
                      </a:r>
                      <a:r>
                        <a:rPr lang="en-US" baseline="0" dirty="0" smtClean="0"/>
                        <a:t> &amp; May</a:t>
                      </a:r>
                      <a:endParaRPr lang="en-US" dirty="0"/>
                    </a:p>
                  </a:txBody>
                  <a:tcPr/>
                </a:tc>
              </a:tr>
              <a:tr h="370840">
                <a:tc>
                  <a:txBody>
                    <a:bodyPr/>
                    <a:lstStyle/>
                    <a:p>
                      <a:pPr algn="ctr"/>
                      <a:r>
                        <a:rPr lang="en-US" dirty="0" smtClean="0"/>
                        <a:t>3</a:t>
                      </a:r>
                      <a:endParaRPr lang="en-US" dirty="0"/>
                    </a:p>
                  </a:txBody>
                  <a:tcPr/>
                </a:tc>
                <a:tc>
                  <a:txBody>
                    <a:bodyPr/>
                    <a:lstStyle/>
                    <a:p>
                      <a:r>
                        <a:rPr lang="en-US" dirty="0" smtClean="0"/>
                        <a:t>Recognition on all special Shanti Radio Events </a:t>
                      </a:r>
                      <a:endParaRPr lang="en-US" dirty="0"/>
                    </a:p>
                  </a:txBody>
                  <a:tcPr/>
                </a:tc>
                <a:tc>
                  <a:txBody>
                    <a:bodyPr/>
                    <a:lstStyle/>
                    <a:p>
                      <a:r>
                        <a:rPr lang="en-US" dirty="0" smtClean="0"/>
                        <a:t>Jan – May </a:t>
                      </a:r>
                      <a:endParaRPr lang="en-US" dirty="0"/>
                    </a:p>
                  </a:txBody>
                  <a:tcPr/>
                </a:tc>
              </a:tr>
              <a:tr h="370840">
                <a:tc>
                  <a:txBody>
                    <a:bodyPr/>
                    <a:lstStyle/>
                    <a:p>
                      <a:pPr algn="ctr"/>
                      <a:r>
                        <a:rPr lang="en-US" dirty="0" smtClean="0"/>
                        <a:t>4</a:t>
                      </a:r>
                      <a:endParaRPr lang="en-US" dirty="0"/>
                    </a:p>
                  </a:txBody>
                  <a:tcPr/>
                </a:tc>
                <a:tc>
                  <a:txBody>
                    <a:bodyPr/>
                    <a:lstStyle/>
                    <a:p>
                      <a:r>
                        <a:rPr lang="en-US" dirty="0" smtClean="0"/>
                        <a:t>30 Second Video Advertisement at the Event</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5</a:t>
                      </a:r>
                      <a:endParaRPr lang="en-US" dirty="0"/>
                    </a:p>
                  </a:txBody>
                  <a:tcPr/>
                </a:tc>
                <a:tc>
                  <a:txBody>
                    <a:bodyPr/>
                    <a:lstStyle/>
                    <a:p>
                      <a:r>
                        <a:rPr lang="en-US" dirty="0" smtClean="0"/>
                        <a:t>Full Page Color Ad. in the</a:t>
                      </a:r>
                      <a:r>
                        <a:rPr lang="en-US" baseline="0" dirty="0" smtClean="0"/>
                        <a:t> Event Publication</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6</a:t>
                      </a:r>
                      <a:endParaRPr lang="en-US" dirty="0"/>
                    </a:p>
                  </a:txBody>
                  <a:tcPr/>
                </a:tc>
                <a:tc>
                  <a:txBody>
                    <a:bodyPr/>
                    <a:lstStyle/>
                    <a:p>
                      <a:r>
                        <a:rPr lang="en-US" dirty="0" smtClean="0"/>
                        <a:t>Acknowledgement</a:t>
                      </a:r>
                      <a:r>
                        <a:rPr lang="en-US" baseline="0" dirty="0" smtClean="0"/>
                        <a:t> via a Slide Show at the Event </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7</a:t>
                      </a:r>
                      <a:endParaRPr lang="en-US" dirty="0"/>
                    </a:p>
                  </a:txBody>
                  <a:tcPr/>
                </a:tc>
                <a:tc>
                  <a:txBody>
                    <a:bodyPr/>
                    <a:lstStyle/>
                    <a:p>
                      <a:r>
                        <a:rPr lang="en-US" dirty="0" smtClean="0"/>
                        <a:t>Recognition on</a:t>
                      </a:r>
                      <a:r>
                        <a:rPr lang="en-US" baseline="0" dirty="0" smtClean="0"/>
                        <a:t> Shanti related Web Site pages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8</a:t>
                      </a:r>
                      <a:endParaRPr lang="en-US" dirty="0"/>
                    </a:p>
                  </a:txBody>
                  <a:tcPr/>
                </a:tc>
                <a:tc>
                  <a:txBody>
                    <a:bodyPr/>
                    <a:lstStyle/>
                    <a:p>
                      <a:r>
                        <a:rPr lang="en-US" dirty="0" smtClean="0"/>
                        <a:t>Recognition</a:t>
                      </a:r>
                      <a:r>
                        <a:rPr lang="en-US" baseline="0" dirty="0" smtClean="0"/>
                        <a:t> on all Shanti E-Mails &amp; Newsletters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9</a:t>
                      </a:r>
                      <a:endParaRPr lang="en-US" dirty="0"/>
                    </a:p>
                  </a:txBody>
                  <a:tcPr/>
                </a:tc>
                <a:tc>
                  <a:txBody>
                    <a:bodyPr/>
                    <a:lstStyle/>
                    <a:p>
                      <a:r>
                        <a:rPr lang="en-US" baseline="0" dirty="0" smtClean="0"/>
                        <a:t>15% off all tickets for all members + 10 Free tickets</a:t>
                      </a:r>
                      <a:endParaRPr lang="en-US" dirty="0"/>
                    </a:p>
                  </a:txBody>
                  <a:tcPr/>
                </a:tc>
                <a:tc>
                  <a:txBody>
                    <a:bodyPr/>
                    <a:lstStyle/>
                    <a:p>
                      <a:r>
                        <a:rPr lang="en-US" dirty="0" smtClean="0"/>
                        <a:t>Apr 30 or</a:t>
                      </a:r>
                      <a:r>
                        <a:rPr lang="en-US" baseline="0" dirty="0" smtClean="0"/>
                        <a:t> May 21</a:t>
                      </a:r>
                      <a:endParaRPr lang="en-US" dirty="0"/>
                    </a:p>
                  </a:txBody>
                  <a:tcPr/>
                </a:tc>
              </a:tr>
            </a:tbl>
          </a:graphicData>
        </a:graphic>
      </p:graphicFrame>
      <p:sp>
        <p:nvSpPr>
          <p:cNvPr id="7" name="TextBox 6"/>
          <p:cNvSpPr txBox="1"/>
          <p:nvPr/>
        </p:nvSpPr>
        <p:spPr>
          <a:xfrm>
            <a:off x="762000" y="5892544"/>
            <a:ext cx="7941854" cy="369332"/>
          </a:xfrm>
          <a:prstGeom prst="rect">
            <a:avLst/>
          </a:prstGeom>
          <a:noFill/>
        </p:spPr>
        <p:txBody>
          <a:bodyPr wrap="none" rtlCol="0">
            <a:spAutoFit/>
          </a:bodyPr>
          <a:lstStyle/>
          <a:p>
            <a:r>
              <a:rPr lang="en-US" b="1" dirty="0" smtClean="0"/>
              <a:t>* - One of the above: A Platinum Sponsor will get exclusive mention in one media</a:t>
            </a:r>
            <a:endParaRPr lang="en-US" b="1" dirty="0"/>
          </a:p>
        </p:txBody>
      </p:sp>
      <p:sp>
        <p:nvSpPr>
          <p:cNvPr id="11" name="Rectangle 10"/>
          <p:cNvSpPr/>
          <p:nvPr/>
        </p:nvSpPr>
        <p:spPr>
          <a:xfrm>
            <a:off x="0" y="1137107"/>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solidFill>
              </a:rPr>
              <a:t>Sponsorship Amount = $50,000</a:t>
            </a:r>
          </a:p>
        </p:txBody>
      </p:sp>
    </p:spTree>
    <p:extLst>
      <p:ext uri="{BB962C8B-B14F-4D97-AF65-F5344CB8AC3E}">
        <p14:creationId xmlns:p14="http://schemas.microsoft.com/office/powerpoint/2010/main" val="36942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Diamond Sponsorship</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846884962"/>
              </p:ext>
            </p:extLst>
          </p:nvPr>
        </p:nvGraphicFramePr>
        <p:xfrm>
          <a:off x="720969" y="2042161"/>
          <a:ext cx="7889631" cy="4053840"/>
        </p:xfrm>
        <a:graphic>
          <a:graphicData uri="http://schemas.openxmlformats.org/drawingml/2006/table">
            <a:tbl>
              <a:tblPr firstRow="1" bandRow="1">
                <a:tableStyleId>{8FD4443E-F989-4FC4-A0C8-D5A2AF1F390B}</a:tableStyleId>
              </a:tblPr>
              <a:tblGrid>
                <a:gridCol w="803031"/>
                <a:gridCol w="5181600"/>
                <a:gridCol w="1905000"/>
              </a:tblGrid>
              <a:tr h="370840">
                <a:tc>
                  <a:txBody>
                    <a:bodyPr/>
                    <a:lstStyle/>
                    <a:p>
                      <a:pPr algn="ctr"/>
                      <a:r>
                        <a:rPr lang="en-US" dirty="0" smtClean="0"/>
                        <a:t>Item #</a:t>
                      </a:r>
                      <a:endParaRPr lang="en-US" dirty="0"/>
                    </a:p>
                  </a:txBody>
                  <a:tcPr/>
                </a:tc>
                <a:tc>
                  <a:txBody>
                    <a:bodyPr/>
                    <a:lstStyle/>
                    <a:p>
                      <a:r>
                        <a:rPr lang="en-US" dirty="0" smtClean="0"/>
                        <a:t>Item Description </a:t>
                      </a:r>
                      <a:endParaRPr lang="en-US" dirty="0"/>
                    </a:p>
                  </a:txBody>
                  <a:tcPr/>
                </a:tc>
                <a:tc>
                  <a:txBody>
                    <a:bodyPr/>
                    <a:lstStyle/>
                    <a:p>
                      <a:r>
                        <a:rPr lang="en-US" dirty="0" smtClean="0"/>
                        <a:t>Duration</a:t>
                      </a:r>
                      <a:endParaRPr lang="en-US" dirty="0"/>
                    </a:p>
                  </a:txBody>
                  <a:tcPr/>
                </a:tc>
              </a:tr>
              <a:tr h="370840">
                <a:tc>
                  <a:txBody>
                    <a:bodyPr/>
                    <a:lstStyle/>
                    <a:p>
                      <a:pPr algn="ctr"/>
                      <a:r>
                        <a:rPr lang="en-US" dirty="0" smtClean="0"/>
                        <a:t>1</a:t>
                      </a:r>
                      <a:endParaRPr lang="en-US" dirty="0"/>
                    </a:p>
                  </a:txBody>
                  <a:tcPr/>
                </a:tc>
                <a:tc>
                  <a:txBody>
                    <a:bodyPr/>
                    <a:lstStyle/>
                    <a:p>
                      <a:r>
                        <a:rPr lang="en-US" dirty="0" smtClean="0"/>
                        <a:t>Recognition on</a:t>
                      </a:r>
                      <a:r>
                        <a:rPr lang="en-US" baseline="0" dirty="0" smtClean="0"/>
                        <a:t> </a:t>
                      </a:r>
                      <a:r>
                        <a:rPr lang="en-US" dirty="0" smtClean="0"/>
                        <a:t>Small</a:t>
                      </a:r>
                      <a:r>
                        <a:rPr lang="en-US" baseline="0" dirty="0" smtClean="0"/>
                        <a:t> </a:t>
                      </a:r>
                      <a:r>
                        <a:rPr lang="en-US" dirty="0" smtClean="0"/>
                        <a:t>Bill-board on US-101 or 880</a:t>
                      </a:r>
                      <a:endParaRPr lang="en-US" dirty="0"/>
                    </a:p>
                  </a:txBody>
                  <a:tcPr/>
                </a:tc>
                <a:tc>
                  <a:txBody>
                    <a:bodyPr/>
                    <a:lstStyle/>
                    <a:p>
                      <a:r>
                        <a:rPr lang="en-US" dirty="0" smtClean="0"/>
                        <a:t>April &amp; May</a:t>
                      </a:r>
                      <a:endParaRPr lang="en-US" dirty="0"/>
                    </a:p>
                  </a:txBody>
                  <a:tcPr/>
                </a:tc>
              </a:tr>
              <a:tr h="325120">
                <a:tc>
                  <a:txBody>
                    <a:bodyPr/>
                    <a:lstStyle/>
                    <a:p>
                      <a:pPr algn="ctr"/>
                      <a:r>
                        <a:rPr lang="en-US" dirty="0" smtClean="0"/>
                        <a:t>2</a:t>
                      </a:r>
                      <a:endParaRPr lang="en-US" dirty="0"/>
                    </a:p>
                  </a:txBody>
                  <a:tcPr/>
                </a:tc>
                <a:tc>
                  <a:txBody>
                    <a:bodyPr/>
                    <a:lstStyle/>
                    <a:p>
                      <a:r>
                        <a:rPr lang="en-US" dirty="0" smtClean="0"/>
                        <a:t>Mention</a:t>
                      </a:r>
                      <a:r>
                        <a:rPr lang="en-US" baseline="0" dirty="0" smtClean="0"/>
                        <a:t> in all the TV Advertisements for 1 month</a:t>
                      </a:r>
                      <a:endParaRPr lang="en-US" dirty="0"/>
                    </a:p>
                  </a:txBody>
                  <a:tcPr/>
                </a:tc>
                <a:tc>
                  <a:txBody>
                    <a:bodyPr/>
                    <a:lstStyle/>
                    <a:p>
                      <a:r>
                        <a:rPr lang="en-US" dirty="0" smtClean="0"/>
                        <a:t>April &amp; </a:t>
                      </a:r>
                      <a:r>
                        <a:rPr lang="en-US" baseline="0" dirty="0" smtClean="0"/>
                        <a:t>May</a:t>
                      </a:r>
                      <a:endParaRPr lang="en-US" dirty="0"/>
                    </a:p>
                  </a:txBody>
                  <a:tcPr/>
                </a:tc>
              </a:tr>
              <a:tr h="370840">
                <a:tc>
                  <a:txBody>
                    <a:bodyPr/>
                    <a:lstStyle/>
                    <a:p>
                      <a:pPr algn="ctr"/>
                      <a:r>
                        <a:rPr lang="en-US" dirty="0" smtClean="0"/>
                        <a:t>3</a:t>
                      </a:r>
                      <a:endParaRPr lang="en-US" dirty="0"/>
                    </a:p>
                  </a:txBody>
                  <a:tcPr/>
                </a:tc>
                <a:tc>
                  <a:txBody>
                    <a:bodyPr/>
                    <a:lstStyle/>
                    <a:p>
                      <a:r>
                        <a:rPr lang="en-US" dirty="0" smtClean="0"/>
                        <a:t>Recognition on all special Shanti Radio Events </a:t>
                      </a:r>
                      <a:endParaRPr lang="en-US" dirty="0"/>
                    </a:p>
                  </a:txBody>
                  <a:tcPr/>
                </a:tc>
                <a:tc>
                  <a:txBody>
                    <a:bodyPr/>
                    <a:lstStyle/>
                    <a:p>
                      <a:r>
                        <a:rPr lang="en-US" dirty="0" smtClean="0"/>
                        <a:t>Jan – May </a:t>
                      </a:r>
                      <a:endParaRPr lang="en-US" dirty="0"/>
                    </a:p>
                  </a:txBody>
                  <a:tcPr/>
                </a:tc>
              </a:tr>
              <a:tr h="350520">
                <a:tc>
                  <a:txBody>
                    <a:bodyPr/>
                    <a:lstStyle/>
                    <a:p>
                      <a:pPr algn="ctr"/>
                      <a:r>
                        <a:rPr lang="en-US" dirty="0" smtClean="0"/>
                        <a:t>4</a:t>
                      </a:r>
                      <a:endParaRPr lang="en-US" dirty="0"/>
                    </a:p>
                  </a:txBody>
                  <a:tcPr/>
                </a:tc>
                <a:tc>
                  <a:txBody>
                    <a:bodyPr/>
                    <a:lstStyle/>
                    <a:p>
                      <a:r>
                        <a:rPr lang="en-US" dirty="0" smtClean="0"/>
                        <a:t>15 Second Video Advertisement at the Event</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5</a:t>
                      </a:r>
                      <a:endParaRPr lang="en-US" dirty="0"/>
                    </a:p>
                  </a:txBody>
                  <a:tcPr/>
                </a:tc>
                <a:tc>
                  <a:txBody>
                    <a:bodyPr/>
                    <a:lstStyle/>
                    <a:p>
                      <a:r>
                        <a:rPr lang="en-US" dirty="0" smtClean="0"/>
                        <a:t>Full Page Color Ad. in the</a:t>
                      </a:r>
                      <a:r>
                        <a:rPr lang="en-US" baseline="0" dirty="0" smtClean="0"/>
                        <a:t> Event Publication</a:t>
                      </a:r>
                      <a:endParaRPr lang="en-US" dirty="0"/>
                    </a:p>
                  </a:txBody>
                  <a:tcPr/>
                </a:tc>
                <a:tc>
                  <a:txBody>
                    <a:bodyPr/>
                    <a:lstStyle/>
                    <a:p>
                      <a:r>
                        <a:rPr lang="en-US" dirty="0" smtClean="0"/>
                        <a:t>Apr 30 &amp; May 21</a:t>
                      </a:r>
                      <a:endParaRPr lang="en-US" dirty="0"/>
                    </a:p>
                  </a:txBody>
                  <a:tcPr/>
                </a:tc>
              </a:tr>
              <a:tr h="299720">
                <a:tc>
                  <a:txBody>
                    <a:bodyPr/>
                    <a:lstStyle/>
                    <a:p>
                      <a:pPr algn="ctr"/>
                      <a:r>
                        <a:rPr lang="en-US" dirty="0" smtClean="0"/>
                        <a:t>6</a:t>
                      </a:r>
                      <a:endParaRPr lang="en-US" dirty="0"/>
                    </a:p>
                  </a:txBody>
                  <a:tcPr/>
                </a:tc>
                <a:tc>
                  <a:txBody>
                    <a:bodyPr/>
                    <a:lstStyle/>
                    <a:p>
                      <a:r>
                        <a:rPr lang="en-US" dirty="0" smtClean="0"/>
                        <a:t>Acknowledgement</a:t>
                      </a:r>
                      <a:r>
                        <a:rPr lang="en-US" baseline="0" dirty="0" smtClean="0"/>
                        <a:t> via a Slide Show at the Event </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7</a:t>
                      </a:r>
                      <a:endParaRPr lang="en-US" dirty="0"/>
                    </a:p>
                  </a:txBody>
                  <a:tcPr/>
                </a:tc>
                <a:tc>
                  <a:txBody>
                    <a:bodyPr/>
                    <a:lstStyle/>
                    <a:p>
                      <a:r>
                        <a:rPr lang="en-US" dirty="0" smtClean="0"/>
                        <a:t>Lead Sponsor for at least 1</a:t>
                      </a:r>
                      <a:r>
                        <a:rPr lang="en-US" baseline="0" dirty="0" smtClean="0"/>
                        <a:t> </a:t>
                      </a:r>
                      <a:r>
                        <a:rPr lang="en-US" dirty="0" smtClean="0"/>
                        <a:t>Shanti Promotional Event </a:t>
                      </a:r>
                      <a:endParaRPr lang="en-US" dirty="0"/>
                    </a:p>
                  </a:txBody>
                  <a:tcPr/>
                </a:tc>
                <a:tc>
                  <a:txBody>
                    <a:bodyPr/>
                    <a:lstStyle/>
                    <a:p>
                      <a:r>
                        <a:rPr lang="en-US" dirty="0" smtClean="0"/>
                        <a:t>Jan - May</a:t>
                      </a:r>
                      <a:endParaRPr lang="en-US" dirty="0"/>
                    </a:p>
                  </a:txBody>
                  <a:tcPr/>
                </a:tc>
              </a:tr>
              <a:tr h="325120">
                <a:tc>
                  <a:txBody>
                    <a:bodyPr/>
                    <a:lstStyle/>
                    <a:p>
                      <a:pPr algn="ctr"/>
                      <a:r>
                        <a:rPr lang="en-US" dirty="0" smtClean="0"/>
                        <a:t>8</a:t>
                      </a:r>
                      <a:endParaRPr lang="en-US" dirty="0"/>
                    </a:p>
                  </a:txBody>
                  <a:tcPr/>
                </a:tc>
                <a:tc>
                  <a:txBody>
                    <a:bodyPr/>
                    <a:lstStyle/>
                    <a:p>
                      <a:r>
                        <a:rPr lang="en-US" dirty="0" smtClean="0"/>
                        <a:t>Recognition on</a:t>
                      </a:r>
                      <a:r>
                        <a:rPr lang="en-US" baseline="0" dirty="0" smtClean="0"/>
                        <a:t> Shanti related Web Site pages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9</a:t>
                      </a:r>
                      <a:endParaRPr lang="en-US" dirty="0"/>
                    </a:p>
                  </a:txBody>
                  <a:tcPr/>
                </a:tc>
                <a:tc>
                  <a:txBody>
                    <a:bodyPr/>
                    <a:lstStyle/>
                    <a:p>
                      <a:r>
                        <a:rPr lang="en-US" dirty="0" smtClean="0"/>
                        <a:t>Recognition</a:t>
                      </a:r>
                      <a:r>
                        <a:rPr lang="en-US" baseline="0" dirty="0" smtClean="0"/>
                        <a:t> on all Shanti E-Mails and Newsletters</a:t>
                      </a:r>
                      <a:endParaRPr lang="en-US" dirty="0"/>
                    </a:p>
                  </a:txBody>
                  <a:tcPr/>
                </a:tc>
                <a:tc>
                  <a:txBody>
                    <a:bodyPr/>
                    <a:lstStyle/>
                    <a:p>
                      <a:r>
                        <a:rPr lang="en-US" dirty="0" smtClean="0"/>
                        <a:t>Dec - May</a:t>
                      </a:r>
                      <a:endParaRPr lang="en-US" dirty="0"/>
                    </a:p>
                  </a:txBody>
                  <a:tcPr/>
                </a:tc>
              </a:tr>
              <a:tr h="274320">
                <a:tc>
                  <a:txBody>
                    <a:bodyPr/>
                    <a:lstStyle/>
                    <a:p>
                      <a:pPr algn="ctr"/>
                      <a:r>
                        <a:rPr lang="en-US" dirty="0" smtClean="0"/>
                        <a:t>10</a:t>
                      </a:r>
                      <a:endParaRPr lang="en-US" dirty="0"/>
                    </a:p>
                  </a:txBody>
                  <a:tcPr/>
                </a:tc>
                <a:tc>
                  <a:txBody>
                    <a:bodyPr/>
                    <a:lstStyle/>
                    <a:p>
                      <a:r>
                        <a:rPr lang="en-US" baseline="0" dirty="0" smtClean="0"/>
                        <a:t>15% off all tickets for all members + 8 Free tickets</a:t>
                      </a:r>
                      <a:endParaRPr lang="en-US" dirty="0"/>
                    </a:p>
                  </a:txBody>
                  <a:tcPr/>
                </a:tc>
                <a:tc>
                  <a:txBody>
                    <a:bodyPr/>
                    <a:lstStyle/>
                    <a:p>
                      <a:r>
                        <a:rPr lang="en-US" dirty="0" smtClean="0"/>
                        <a:t>Apr 30 or May 21</a:t>
                      </a:r>
                      <a:endParaRPr lang="en-US" dirty="0"/>
                    </a:p>
                  </a:txBody>
                  <a:tcPr/>
                </a:tc>
              </a:tr>
            </a:tbl>
          </a:graphicData>
        </a:graphic>
      </p:graphicFrame>
      <p:sp>
        <p:nvSpPr>
          <p:cNvPr id="11" name="Rectangle 10"/>
          <p:cNvSpPr/>
          <p:nvPr/>
        </p:nvSpPr>
        <p:spPr>
          <a:xfrm>
            <a:off x="0" y="1137107"/>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solidFill>
              </a:rPr>
              <a:t>Sponsorship Amount = </a:t>
            </a:r>
            <a:r>
              <a:rPr lang="en-US" sz="2400" b="1" dirty="0" smtClean="0">
                <a:solidFill>
                  <a:schemeClr val="tx1"/>
                </a:solidFill>
              </a:rPr>
              <a:t>$25,000</a:t>
            </a:r>
            <a:endParaRPr lang="en-US" sz="2400" b="1" dirty="0">
              <a:solidFill>
                <a:schemeClr val="tx1"/>
              </a:solidFill>
            </a:endParaRPr>
          </a:p>
        </p:txBody>
      </p:sp>
    </p:spTree>
    <p:extLst>
      <p:ext uri="{BB962C8B-B14F-4D97-AF65-F5344CB8AC3E}">
        <p14:creationId xmlns:p14="http://schemas.microsoft.com/office/powerpoint/2010/main" val="375402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Gold Sponsorship</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693475908"/>
              </p:ext>
            </p:extLst>
          </p:nvPr>
        </p:nvGraphicFramePr>
        <p:xfrm>
          <a:off x="762000" y="2057400"/>
          <a:ext cx="7889631" cy="4079240"/>
        </p:xfrm>
        <a:graphic>
          <a:graphicData uri="http://schemas.openxmlformats.org/drawingml/2006/table">
            <a:tbl>
              <a:tblPr firstRow="1" bandRow="1">
                <a:tableStyleId>{8FD4443E-F989-4FC4-A0C8-D5A2AF1F390B}</a:tableStyleId>
              </a:tblPr>
              <a:tblGrid>
                <a:gridCol w="803031"/>
                <a:gridCol w="5181600"/>
                <a:gridCol w="1905000"/>
              </a:tblGrid>
              <a:tr h="370840">
                <a:tc>
                  <a:txBody>
                    <a:bodyPr/>
                    <a:lstStyle/>
                    <a:p>
                      <a:pPr algn="ctr"/>
                      <a:r>
                        <a:rPr lang="en-US" dirty="0" smtClean="0"/>
                        <a:t>Item #</a:t>
                      </a:r>
                      <a:endParaRPr lang="en-US" dirty="0"/>
                    </a:p>
                  </a:txBody>
                  <a:tcPr/>
                </a:tc>
                <a:tc>
                  <a:txBody>
                    <a:bodyPr/>
                    <a:lstStyle/>
                    <a:p>
                      <a:r>
                        <a:rPr lang="en-US" dirty="0" smtClean="0"/>
                        <a:t>Item Description </a:t>
                      </a:r>
                      <a:endParaRPr lang="en-US" dirty="0"/>
                    </a:p>
                  </a:txBody>
                  <a:tcPr/>
                </a:tc>
                <a:tc>
                  <a:txBody>
                    <a:bodyPr/>
                    <a:lstStyle/>
                    <a:p>
                      <a:r>
                        <a:rPr lang="en-US" dirty="0" smtClean="0"/>
                        <a:t>Duration</a:t>
                      </a:r>
                      <a:endParaRPr lang="en-US" dirty="0"/>
                    </a:p>
                  </a:txBody>
                  <a:tcPr/>
                </a:tc>
              </a:tr>
              <a:tr h="370840">
                <a:tc>
                  <a:txBody>
                    <a:bodyPr/>
                    <a:lstStyle/>
                    <a:p>
                      <a:pPr algn="ctr"/>
                      <a:r>
                        <a:rPr lang="en-US" dirty="0" smtClean="0"/>
                        <a:t>1</a:t>
                      </a:r>
                      <a:endParaRPr lang="en-US" dirty="0"/>
                    </a:p>
                  </a:txBody>
                  <a:tcPr/>
                </a:tc>
                <a:tc>
                  <a:txBody>
                    <a:bodyPr/>
                    <a:lstStyle/>
                    <a:p>
                      <a:r>
                        <a:rPr lang="en-US" dirty="0" smtClean="0"/>
                        <a:t>Up to 1 week of continued mentions</a:t>
                      </a:r>
                      <a:r>
                        <a:rPr lang="en-US" baseline="0" dirty="0" smtClean="0"/>
                        <a:t> on TV Ads</a:t>
                      </a:r>
                      <a:endParaRPr lang="en-US" dirty="0"/>
                    </a:p>
                  </a:txBody>
                  <a:tcPr/>
                </a:tc>
                <a:tc>
                  <a:txBody>
                    <a:bodyPr/>
                    <a:lstStyle/>
                    <a:p>
                      <a:r>
                        <a:rPr lang="en-US" dirty="0" smtClean="0"/>
                        <a:t>April &amp; May</a:t>
                      </a:r>
                      <a:endParaRPr lang="en-US" dirty="0"/>
                    </a:p>
                  </a:txBody>
                  <a:tcPr/>
                </a:tc>
              </a:tr>
              <a:tr h="370840">
                <a:tc>
                  <a:txBody>
                    <a:bodyPr/>
                    <a:lstStyle/>
                    <a:p>
                      <a:pPr algn="ctr"/>
                      <a:r>
                        <a:rPr lang="en-US" dirty="0" smtClean="0"/>
                        <a:t>2</a:t>
                      </a:r>
                      <a:endParaRPr lang="en-US" dirty="0"/>
                    </a:p>
                  </a:txBody>
                  <a:tcPr/>
                </a:tc>
                <a:tc>
                  <a:txBody>
                    <a:bodyPr/>
                    <a:lstStyle/>
                    <a:p>
                      <a:r>
                        <a:rPr lang="en-US" dirty="0" smtClean="0"/>
                        <a:t>Up to 1 week of continued mentions on Radio Ads</a:t>
                      </a:r>
                      <a:endParaRPr lang="en-US" dirty="0"/>
                    </a:p>
                  </a:txBody>
                  <a:tcPr/>
                </a:tc>
                <a:tc>
                  <a:txBody>
                    <a:bodyPr/>
                    <a:lstStyle/>
                    <a:p>
                      <a:r>
                        <a:rPr lang="en-US" dirty="0" smtClean="0"/>
                        <a:t>Jan thru </a:t>
                      </a:r>
                      <a:r>
                        <a:rPr lang="en-US" baseline="0" dirty="0" smtClean="0"/>
                        <a:t>May</a:t>
                      </a:r>
                      <a:endParaRPr lang="en-US" dirty="0"/>
                    </a:p>
                  </a:txBody>
                  <a:tcPr/>
                </a:tc>
              </a:tr>
              <a:tr h="370840">
                <a:tc>
                  <a:txBody>
                    <a:bodyPr/>
                    <a:lstStyle/>
                    <a:p>
                      <a:pPr algn="ctr"/>
                      <a:r>
                        <a:rPr lang="en-US" dirty="0" smtClean="0"/>
                        <a:t>3</a:t>
                      </a:r>
                      <a:endParaRPr lang="en-US" dirty="0"/>
                    </a:p>
                  </a:txBody>
                  <a:tcPr/>
                </a:tc>
                <a:tc>
                  <a:txBody>
                    <a:bodyPr/>
                    <a:lstStyle/>
                    <a:p>
                      <a:r>
                        <a:rPr lang="en-US" dirty="0" smtClean="0"/>
                        <a:t>Recognition on all special Shanti Radio Events </a:t>
                      </a:r>
                      <a:endParaRPr lang="en-US" dirty="0"/>
                    </a:p>
                  </a:txBody>
                  <a:tcPr/>
                </a:tc>
                <a:tc>
                  <a:txBody>
                    <a:bodyPr/>
                    <a:lstStyle/>
                    <a:p>
                      <a:r>
                        <a:rPr lang="en-US" dirty="0" smtClean="0"/>
                        <a:t>Jan – May </a:t>
                      </a:r>
                      <a:endParaRPr lang="en-US" dirty="0"/>
                    </a:p>
                  </a:txBody>
                  <a:tcPr/>
                </a:tc>
              </a:tr>
              <a:tr h="370840">
                <a:tc>
                  <a:txBody>
                    <a:bodyPr/>
                    <a:lstStyle/>
                    <a:p>
                      <a:pPr algn="ctr"/>
                      <a:r>
                        <a:rPr lang="en-US" dirty="0" smtClean="0"/>
                        <a:t>4</a:t>
                      </a:r>
                      <a:endParaRPr lang="en-US" dirty="0"/>
                    </a:p>
                  </a:txBody>
                  <a:tcPr/>
                </a:tc>
                <a:tc>
                  <a:txBody>
                    <a:bodyPr/>
                    <a:lstStyle/>
                    <a:p>
                      <a:r>
                        <a:rPr lang="en-US" baseline="0" dirty="0" smtClean="0"/>
                        <a:t>Display of Logo on all Special Posters (1000 +)</a:t>
                      </a:r>
                      <a:endParaRPr lang="en-US" dirty="0"/>
                    </a:p>
                  </a:txBody>
                  <a:tcPr/>
                </a:tc>
                <a:tc>
                  <a:txBody>
                    <a:bodyPr/>
                    <a:lstStyle/>
                    <a:p>
                      <a:r>
                        <a:rPr lang="en-US" dirty="0" smtClean="0"/>
                        <a:t>Jan thru May</a:t>
                      </a:r>
                      <a:endParaRPr lang="en-US" dirty="0"/>
                    </a:p>
                  </a:txBody>
                  <a:tcPr/>
                </a:tc>
              </a:tr>
              <a:tr h="370840">
                <a:tc>
                  <a:txBody>
                    <a:bodyPr/>
                    <a:lstStyle/>
                    <a:p>
                      <a:pPr algn="ctr"/>
                      <a:r>
                        <a:rPr lang="en-US" dirty="0" smtClean="0"/>
                        <a:t>5</a:t>
                      </a:r>
                      <a:endParaRPr lang="en-US" dirty="0"/>
                    </a:p>
                  </a:txBody>
                  <a:tcPr/>
                </a:tc>
                <a:tc>
                  <a:txBody>
                    <a:bodyPr/>
                    <a:lstStyle/>
                    <a:p>
                      <a:r>
                        <a:rPr lang="en-US" dirty="0" smtClean="0"/>
                        <a:t>Full Page Advertisement in the</a:t>
                      </a:r>
                      <a:r>
                        <a:rPr lang="en-US" baseline="0" dirty="0" smtClean="0"/>
                        <a:t> Event Publication</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6</a:t>
                      </a:r>
                      <a:endParaRPr lang="en-US" dirty="0"/>
                    </a:p>
                  </a:txBody>
                  <a:tcPr/>
                </a:tc>
                <a:tc>
                  <a:txBody>
                    <a:bodyPr/>
                    <a:lstStyle/>
                    <a:p>
                      <a:r>
                        <a:rPr lang="en-US" dirty="0" smtClean="0"/>
                        <a:t>Acknowledgement</a:t>
                      </a:r>
                      <a:r>
                        <a:rPr lang="en-US" baseline="0" dirty="0" smtClean="0"/>
                        <a:t> via a Slide Show at the Event </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7</a:t>
                      </a:r>
                      <a:endParaRPr lang="en-US" dirty="0"/>
                    </a:p>
                  </a:txBody>
                  <a:tcPr/>
                </a:tc>
                <a:tc>
                  <a:txBody>
                    <a:bodyPr/>
                    <a:lstStyle/>
                    <a:p>
                      <a:r>
                        <a:rPr lang="en-US" dirty="0" smtClean="0"/>
                        <a:t>2nd Sponsor for at least 1</a:t>
                      </a:r>
                      <a:r>
                        <a:rPr lang="en-US" baseline="0" dirty="0" smtClean="0"/>
                        <a:t> </a:t>
                      </a:r>
                      <a:r>
                        <a:rPr lang="en-US" dirty="0" smtClean="0"/>
                        <a:t>Shanti Promotional Event </a:t>
                      </a:r>
                      <a:endParaRPr lang="en-US" dirty="0"/>
                    </a:p>
                  </a:txBody>
                  <a:tcPr/>
                </a:tc>
                <a:tc>
                  <a:txBody>
                    <a:bodyPr/>
                    <a:lstStyle/>
                    <a:p>
                      <a:r>
                        <a:rPr lang="en-US" dirty="0" smtClean="0"/>
                        <a:t>Jan - May</a:t>
                      </a:r>
                      <a:endParaRPr lang="en-US" dirty="0"/>
                    </a:p>
                  </a:txBody>
                  <a:tcPr/>
                </a:tc>
              </a:tr>
              <a:tr h="370840">
                <a:tc>
                  <a:txBody>
                    <a:bodyPr/>
                    <a:lstStyle/>
                    <a:p>
                      <a:pPr algn="ctr"/>
                      <a:r>
                        <a:rPr lang="en-US" dirty="0" smtClean="0"/>
                        <a:t>8</a:t>
                      </a:r>
                      <a:endParaRPr lang="en-US" dirty="0"/>
                    </a:p>
                  </a:txBody>
                  <a:tcPr/>
                </a:tc>
                <a:tc>
                  <a:txBody>
                    <a:bodyPr/>
                    <a:lstStyle/>
                    <a:p>
                      <a:r>
                        <a:rPr lang="en-US" dirty="0" smtClean="0"/>
                        <a:t>Recognition on</a:t>
                      </a:r>
                      <a:r>
                        <a:rPr lang="en-US" baseline="0" dirty="0" smtClean="0"/>
                        <a:t> Shanti related Web Site pages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9</a:t>
                      </a:r>
                      <a:endParaRPr lang="en-US" dirty="0"/>
                    </a:p>
                  </a:txBody>
                  <a:tcPr/>
                </a:tc>
                <a:tc>
                  <a:txBody>
                    <a:bodyPr/>
                    <a:lstStyle/>
                    <a:p>
                      <a:r>
                        <a:rPr lang="en-US" dirty="0" smtClean="0"/>
                        <a:t>Recognition</a:t>
                      </a:r>
                      <a:r>
                        <a:rPr lang="en-US" baseline="0" dirty="0" smtClean="0"/>
                        <a:t> on all Shanti E-Mails and Newsletters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10</a:t>
                      </a:r>
                      <a:endParaRPr lang="en-US" dirty="0"/>
                    </a:p>
                  </a:txBody>
                  <a:tcPr/>
                </a:tc>
                <a:tc>
                  <a:txBody>
                    <a:bodyPr/>
                    <a:lstStyle/>
                    <a:p>
                      <a:r>
                        <a:rPr lang="en-US" baseline="0" dirty="0" smtClean="0"/>
                        <a:t>15% off all tickets for all members + 6 Free tickets</a:t>
                      </a:r>
                      <a:endParaRPr lang="en-US" dirty="0"/>
                    </a:p>
                  </a:txBody>
                  <a:tcPr/>
                </a:tc>
                <a:tc>
                  <a:txBody>
                    <a:bodyPr/>
                    <a:lstStyle/>
                    <a:p>
                      <a:r>
                        <a:rPr lang="en-US" dirty="0" smtClean="0"/>
                        <a:t>Apr 30 or May 21</a:t>
                      </a:r>
                      <a:endParaRPr lang="en-US" dirty="0"/>
                    </a:p>
                  </a:txBody>
                  <a:tcPr/>
                </a:tc>
              </a:tr>
            </a:tbl>
          </a:graphicData>
        </a:graphic>
      </p:graphicFrame>
      <p:sp>
        <p:nvSpPr>
          <p:cNvPr id="11" name="Rectangle 10"/>
          <p:cNvSpPr/>
          <p:nvPr/>
        </p:nvSpPr>
        <p:spPr>
          <a:xfrm>
            <a:off x="0" y="1137107"/>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solidFill>
              </a:rPr>
              <a:t>Sponsorship Amount = </a:t>
            </a:r>
            <a:r>
              <a:rPr lang="en-US" sz="2400" b="1" dirty="0" smtClean="0">
                <a:solidFill>
                  <a:schemeClr val="tx1"/>
                </a:solidFill>
              </a:rPr>
              <a:t>$10,000</a:t>
            </a:r>
            <a:endParaRPr lang="en-US" sz="2400" b="1" dirty="0">
              <a:solidFill>
                <a:schemeClr val="tx1"/>
              </a:solidFill>
            </a:endParaRPr>
          </a:p>
        </p:txBody>
      </p:sp>
    </p:spTree>
    <p:extLst>
      <p:ext uri="{BB962C8B-B14F-4D97-AF65-F5344CB8AC3E}">
        <p14:creationId xmlns:p14="http://schemas.microsoft.com/office/powerpoint/2010/main" val="28461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latin typeface="Vijaya" panose="020B0604020202020204" pitchFamily="34" charset="0"/>
                <a:cs typeface="Vijaya" panose="020B0604020202020204" pitchFamily="34" charset="0"/>
              </a:rPr>
              <a:t>Shanti – Silver Sponsorship</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563508"/>
              </p:ext>
            </p:extLst>
          </p:nvPr>
        </p:nvGraphicFramePr>
        <p:xfrm>
          <a:off x="720969" y="2133600"/>
          <a:ext cx="7889631" cy="1854200"/>
        </p:xfrm>
        <a:graphic>
          <a:graphicData uri="http://schemas.openxmlformats.org/drawingml/2006/table">
            <a:tbl>
              <a:tblPr firstRow="1" bandRow="1">
                <a:tableStyleId>{8FD4443E-F989-4FC4-A0C8-D5A2AF1F390B}</a:tableStyleId>
              </a:tblPr>
              <a:tblGrid>
                <a:gridCol w="803031"/>
                <a:gridCol w="5181600"/>
                <a:gridCol w="1905000"/>
              </a:tblGrid>
              <a:tr h="370840">
                <a:tc>
                  <a:txBody>
                    <a:bodyPr/>
                    <a:lstStyle/>
                    <a:p>
                      <a:pPr algn="ctr"/>
                      <a:r>
                        <a:rPr lang="en-US" dirty="0" smtClean="0"/>
                        <a:t>Item #</a:t>
                      </a:r>
                      <a:endParaRPr lang="en-US" dirty="0"/>
                    </a:p>
                  </a:txBody>
                  <a:tcPr/>
                </a:tc>
                <a:tc>
                  <a:txBody>
                    <a:bodyPr/>
                    <a:lstStyle/>
                    <a:p>
                      <a:r>
                        <a:rPr lang="en-US" dirty="0" smtClean="0"/>
                        <a:t>Item Description </a:t>
                      </a:r>
                      <a:endParaRPr lang="en-US" dirty="0"/>
                    </a:p>
                  </a:txBody>
                  <a:tcPr/>
                </a:tc>
                <a:tc>
                  <a:txBody>
                    <a:bodyPr/>
                    <a:lstStyle/>
                    <a:p>
                      <a:r>
                        <a:rPr lang="en-US" dirty="0" smtClean="0"/>
                        <a:t>Duration</a:t>
                      </a:r>
                      <a:endParaRPr lang="en-US" dirty="0"/>
                    </a:p>
                  </a:txBody>
                  <a:tcPr/>
                </a:tc>
              </a:tr>
              <a:tr h="370840">
                <a:tc>
                  <a:txBody>
                    <a:bodyPr/>
                    <a:lstStyle/>
                    <a:p>
                      <a:pPr algn="ctr"/>
                      <a:r>
                        <a:rPr lang="en-US" dirty="0" smtClean="0"/>
                        <a:t>1</a:t>
                      </a:r>
                      <a:endParaRPr lang="en-US" dirty="0"/>
                    </a:p>
                  </a:txBody>
                  <a:tcPr/>
                </a:tc>
                <a:tc>
                  <a:txBody>
                    <a:bodyPr/>
                    <a:lstStyle/>
                    <a:p>
                      <a:r>
                        <a:rPr lang="en-US" dirty="0" smtClean="0"/>
                        <a:t>Half Page Advertisement in the</a:t>
                      </a:r>
                      <a:r>
                        <a:rPr lang="en-US" baseline="0" dirty="0" smtClean="0"/>
                        <a:t> Event Publication</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2</a:t>
                      </a:r>
                      <a:endParaRPr lang="en-US" dirty="0"/>
                    </a:p>
                  </a:txBody>
                  <a:tcPr/>
                </a:tc>
                <a:tc>
                  <a:txBody>
                    <a:bodyPr/>
                    <a:lstStyle/>
                    <a:p>
                      <a:r>
                        <a:rPr lang="en-US" dirty="0" smtClean="0"/>
                        <a:t>Recognition</a:t>
                      </a:r>
                      <a:r>
                        <a:rPr lang="en-US" baseline="0" dirty="0" smtClean="0"/>
                        <a:t> as a Partner via a Slide Show at the Event </a:t>
                      </a:r>
                      <a:endParaRPr lang="en-US" dirty="0"/>
                    </a:p>
                  </a:txBody>
                  <a:tcPr/>
                </a:tc>
                <a:tc>
                  <a:txBody>
                    <a:bodyPr/>
                    <a:lstStyle/>
                    <a:p>
                      <a:r>
                        <a:rPr lang="en-US" dirty="0" smtClean="0"/>
                        <a:t>Apr 30 &amp; May 21</a:t>
                      </a:r>
                      <a:endParaRPr lang="en-US" dirty="0"/>
                    </a:p>
                  </a:txBody>
                  <a:tcPr/>
                </a:tc>
              </a:tr>
              <a:tr h="370840">
                <a:tc>
                  <a:txBody>
                    <a:bodyPr/>
                    <a:lstStyle/>
                    <a:p>
                      <a:pPr algn="ctr"/>
                      <a:r>
                        <a:rPr lang="en-US" dirty="0" smtClean="0"/>
                        <a:t>3</a:t>
                      </a:r>
                      <a:endParaRPr lang="en-US" dirty="0"/>
                    </a:p>
                  </a:txBody>
                  <a:tcPr/>
                </a:tc>
                <a:tc>
                  <a:txBody>
                    <a:bodyPr/>
                    <a:lstStyle/>
                    <a:p>
                      <a:r>
                        <a:rPr lang="en-US" dirty="0" smtClean="0"/>
                        <a:t>Recognition on</a:t>
                      </a:r>
                      <a:r>
                        <a:rPr lang="en-US" baseline="0" dirty="0" smtClean="0"/>
                        <a:t> Shanti related Web Site pages</a:t>
                      </a:r>
                      <a:endParaRPr lang="en-US" dirty="0"/>
                    </a:p>
                  </a:txBody>
                  <a:tcPr/>
                </a:tc>
                <a:tc>
                  <a:txBody>
                    <a:bodyPr/>
                    <a:lstStyle/>
                    <a:p>
                      <a:r>
                        <a:rPr lang="en-US" dirty="0" smtClean="0"/>
                        <a:t>Dec - May</a:t>
                      </a:r>
                      <a:endParaRPr lang="en-US" dirty="0"/>
                    </a:p>
                  </a:txBody>
                  <a:tcPr/>
                </a:tc>
              </a:tr>
              <a:tr h="370840">
                <a:tc>
                  <a:txBody>
                    <a:bodyPr/>
                    <a:lstStyle/>
                    <a:p>
                      <a:pPr algn="ctr"/>
                      <a:r>
                        <a:rPr lang="en-US" dirty="0" smtClean="0"/>
                        <a:t>4</a:t>
                      </a:r>
                      <a:endParaRPr lang="en-US" dirty="0"/>
                    </a:p>
                  </a:txBody>
                  <a:tcPr/>
                </a:tc>
                <a:tc>
                  <a:txBody>
                    <a:bodyPr/>
                    <a:lstStyle/>
                    <a:p>
                      <a:r>
                        <a:rPr lang="en-US" dirty="0" smtClean="0"/>
                        <a:t>15% of all Tickets for all members</a:t>
                      </a:r>
                      <a:endParaRPr lang="en-US" dirty="0"/>
                    </a:p>
                  </a:txBody>
                  <a:tcPr/>
                </a:tc>
                <a:tc>
                  <a:txBody>
                    <a:bodyPr/>
                    <a:lstStyle/>
                    <a:p>
                      <a:r>
                        <a:rPr lang="en-US" dirty="0" smtClean="0"/>
                        <a:t>Apr 30 &amp;</a:t>
                      </a:r>
                      <a:r>
                        <a:rPr lang="en-US" baseline="0" dirty="0" smtClean="0"/>
                        <a:t> May 21</a:t>
                      </a:r>
                      <a:endParaRPr lang="en-US" dirty="0"/>
                    </a:p>
                  </a:txBody>
                  <a:tcPr/>
                </a:tc>
              </a:tr>
            </a:tbl>
          </a:graphicData>
        </a:graphic>
      </p:graphicFrame>
      <p:sp>
        <p:nvSpPr>
          <p:cNvPr id="11" name="TextBox 10"/>
          <p:cNvSpPr txBox="1"/>
          <p:nvPr/>
        </p:nvSpPr>
        <p:spPr>
          <a:xfrm>
            <a:off x="562485" y="4090904"/>
            <a:ext cx="8417817" cy="1908215"/>
          </a:xfrm>
          <a:prstGeom prst="rect">
            <a:avLst/>
          </a:prstGeom>
          <a:noFill/>
        </p:spPr>
        <p:txBody>
          <a:bodyPr wrap="none" rtlCol="0">
            <a:spAutoFit/>
          </a:bodyPr>
          <a:lstStyle/>
          <a:p>
            <a:r>
              <a:rPr lang="en-US" b="1" dirty="0" smtClean="0"/>
              <a:t>A Silver Sponsor does not contribute financially to the Shanti Program. However,</a:t>
            </a:r>
          </a:p>
          <a:p>
            <a:r>
              <a:rPr lang="en-US" b="1" dirty="0" smtClean="0"/>
              <a:t>they agree to partner with DCF to promote the Shanti program: </a:t>
            </a:r>
          </a:p>
          <a:p>
            <a:endParaRPr lang="en-US" b="1" dirty="0"/>
          </a:p>
          <a:p>
            <a:pPr marL="800100" lvl="1" indent="-342900">
              <a:buFont typeface="+mj-lt"/>
              <a:buAutoNum type="arabicPeriod"/>
            </a:pPr>
            <a:r>
              <a:rPr lang="en-US" sz="1600" b="1" dirty="0" smtClean="0"/>
              <a:t>List Shanti as a sponsored program on their web site</a:t>
            </a:r>
          </a:p>
          <a:p>
            <a:pPr marL="800100" lvl="1" indent="-342900">
              <a:buFont typeface="+mj-lt"/>
              <a:buAutoNum type="arabicPeriod"/>
            </a:pPr>
            <a:r>
              <a:rPr lang="en-US" sz="1600" b="1" dirty="0" smtClean="0"/>
              <a:t>Distribute jointly branded E-Mail Promotions for Shanti to their members (4-6 times)</a:t>
            </a:r>
          </a:p>
          <a:p>
            <a:pPr marL="800100" lvl="1" indent="-342900">
              <a:buFont typeface="+mj-lt"/>
              <a:buAutoNum type="arabicPeriod"/>
            </a:pPr>
            <a:r>
              <a:rPr lang="en-US" sz="1600" b="1" dirty="0" smtClean="0"/>
              <a:t>Allow for a jointly branded poster to be displayed at their facility </a:t>
            </a:r>
          </a:p>
          <a:p>
            <a:pPr marL="800100" lvl="1" indent="-342900">
              <a:buFont typeface="+mj-lt"/>
              <a:buAutoNum type="arabicPeriod"/>
            </a:pPr>
            <a:r>
              <a:rPr lang="en-US" sz="1600" b="1" dirty="0" smtClean="0"/>
              <a:t>Allow for 5 minutes of Shanti Promotion on one of their events, and enable ticket sales </a:t>
            </a:r>
            <a:endParaRPr lang="en-US" sz="1600" b="1" dirty="0"/>
          </a:p>
        </p:txBody>
      </p:sp>
      <p:sp>
        <p:nvSpPr>
          <p:cNvPr id="12" name="Rectangle 11"/>
          <p:cNvSpPr/>
          <p:nvPr/>
        </p:nvSpPr>
        <p:spPr>
          <a:xfrm>
            <a:off x="0" y="1137107"/>
            <a:ext cx="91440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tx1"/>
                </a:solidFill>
              </a:rPr>
              <a:t>Sponsorship Amount = </a:t>
            </a:r>
            <a:r>
              <a:rPr lang="en-US" sz="2400" b="1" dirty="0" smtClean="0">
                <a:solidFill>
                  <a:schemeClr val="tx1"/>
                </a:solidFill>
              </a:rPr>
              <a:t>$0.00</a:t>
            </a:r>
            <a:endParaRPr lang="en-US" sz="2400" b="1" dirty="0">
              <a:solidFill>
                <a:schemeClr val="tx1"/>
              </a:solidFill>
            </a:endParaRPr>
          </a:p>
        </p:txBody>
      </p:sp>
    </p:spTree>
    <p:extLst>
      <p:ext uri="{BB962C8B-B14F-4D97-AF65-F5344CB8AC3E}">
        <p14:creationId xmlns:p14="http://schemas.microsoft.com/office/powerpoint/2010/main" val="31551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latin typeface="Vijaya" panose="020B0604020202020204" pitchFamily="34" charset="0"/>
                <a:cs typeface="Vijaya" panose="020B0604020202020204" pitchFamily="34" charset="0"/>
              </a:rPr>
              <a:t>Sponsoring “Shanti – A Journey of Peace”</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51338" y="1435065"/>
            <a:ext cx="8505517" cy="4708981"/>
          </a:xfrm>
          <a:prstGeom prst="rect">
            <a:avLst/>
          </a:prstGeom>
          <a:noFill/>
        </p:spPr>
        <p:txBody>
          <a:bodyPr wrap="square" rtlCol="0">
            <a:spAutoFit/>
          </a:bodyPr>
          <a:lstStyle/>
          <a:p>
            <a:r>
              <a:rPr lang="en-US" sz="2000" b="1" dirty="0" smtClean="0">
                <a:solidFill>
                  <a:prstClr val="black"/>
                </a:solidFill>
              </a:rPr>
              <a:t>Shanti will perform to an audience of about 6200 people in the Bay Area, across 3 performances. The Marketing campaign promoting Shanti will reach millions of people. </a:t>
            </a:r>
          </a:p>
          <a:p>
            <a:endParaRPr lang="en-US" sz="2000" b="1" dirty="0">
              <a:solidFill>
                <a:prstClr val="black"/>
              </a:solidFill>
            </a:endParaRPr>
          </a:p>
          <a:p>
            <a:r>
              <a:rPr lang="en-US" sz="2000" b="1" dirty="0" smtClean="0">
                <a:solidFill>
                  <a:prstClr val="black"/>
                </a:solidFill>
              </a:rPr>
              <a:t>We invite you to become a Sponsor of Shanti. We are eager to make your sponsorship of Shanti a mutually beneficial arrangement. </a:t>
            </a:r>
          </a:p>
          <a:p>
            <a:endParaRPr lang="en-US" sz="2000" b="1" dirty="0">
              <a:solidFill>
                <a:prstClr val="black"/>
              </a:solidFill>
            </a:endParaRPr>
          </a:p>
          <a:p>
            <a:r>
              <a:rPr lang="en-US" sz="2000" b="1" dirty="0" smtClean="0">
                <a:solidFill>
                  <a:prstClr val="black"/>
                </a:solidFill>
              </a:rPr>
              <a:t>The Proceeds from Shanti, after expenses, will go towards supporting MA and Ph.D. programs at the Graduate Theological Union, Berkeley California, and will support both Faculty and Students. </a:t>
            </a:r>
          </a:p>
          <a:p>
            <a:endParaRPr lang="en-US" sz="2000" b="1" dirty="0">
              <a:solidFill>
                <a:prstClr val="black"/>
              </a:solidFill>
            </a:endParaRPr>
          </a:p>
          <a:p>
            <a:r>
              <a:rPr lang="en-US" sz="2000" b="1" dirty="0" smtClean="0">
                <a:solidFill>
                  <a:prstClr val="black"/>
                </a:solidFill>
              </a:rPr>
              <a:t>Shanti, is being promoted by Dharma Civilization Foundation, a California based 501c3 Non-Profit organization. </a:t>
            </a:r>
          </a:p>
          <a:p>
            <a:endParaRPr lang="en-US" sz="2000" b="1" dirty="0">
              <a:solidFill>
                <a:prstClr val="black"/>
              </a:solidFill>
            </a:endParaRPr>
          </a:p>
          <a:p>
            <a:endParaRPr lang="en-US" sz="2000" b="1" dirty="0">
              <a:solidFill>
                <a:prstClr val="black"/>
              </a:solidFill>
            </a:endParaRPr>
          </a:p>
        </p:txBody>
      </p:sp>
    </p:spTree>
    <p:extLst>
      <p:ext uri="{BB962C8B-B14F-4D97-AF65-F5344CB8AC3E}">
        <p14:creationId xmlns:p14="http://schemas.microsoft.com/office/powerpoint/2010/main" val="3389389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Become a Shanti Sponsor today</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3400" y="1514030"/>
            <a:ext cx="8001000" cy="44616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black"/>
                </a:solidFill>
              </a:rPr>
              <a:t>Sign up to be a Shanti Sponsor today</a:t>
            </a:r>
          </a:p>
          <a:p>
            <a:pPr algn="ctr"/>
            <a:endParaRPr lang="en-US" sz="3600" b="1" dirty="0">
              <a:solidFill>
                <a:prstClr val="black"/>
              </a:solidFill>
            </a:endParaRPr>
          </a:p>
          <a:p>
            <a:pPr algn="ctr"/>
            <a:r>
              <a:rPr lang="en-US" sz="3600" b="1" dirty="0" smtClean="0">
                <a:solidFill>
                  <a:prstClr val="black"/>
                </a:solidFill>
              </a:rPr>
              <a:t>Help promote Shanti in your Organization / Community</a:t>
            </a:r>
          </a:p>
          <a:p>
            <a:pPr algn="ctr"/>
            <a:endParaRPr lang="en-US" sz="3600" b="1" dirty="0">
              <a:solidFill>
                <a:prstClr val="black"/>
              </a:solidFill>
            </a:endParaRPr>
          </a:p>
          <a:p>
            <a:pPr algn="ctr"/>
            <a:r>
              <a:rPr lang="en-US" sz="3600" b="1" dirty="0" smtClean="0">
                <a:solidFill>
                  <a:prstClr val="black"/>
                </a:solidFill>
              </a:rPr>
              <a:t>Be a stakeholder for “Peace” </a:t>
            </a:r>
            <a:r>
              <a:rPr lang="en-US" sz="3600" b="1" dirty="0">
                <a:solidFill>
                  <a:prstClr val="black"/>
                </a:solidFill>
              </a:rPr>
              <a:t>!</a:t>
            </a:r>
          </a:p>
        </p:txBody>
      </p:sp>
    </p:spTree>
    <p:extLst>
      <p:ext uri="{BB962C8B-B14F-4D97-AF65-F5344CB8AC3E}">
        <p14:creationId xmlns:p14="http://schemas.microsoft.com/office/powerpoint/2010/main" val="1016503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4098" name="Picture 2" descr="Z:\Kalyan - Dharma Civilzation Foundation\Marketing Materials\PPT Template\DCF-Logo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628" y="1752600"/>
            <a:ext cx="7656745" cy="257795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2980425" y="5864258"/>
            <a:ext cx="3183150" cy="737093"/>
          </a:xfrm>
          <a:prstGeom prst="rect">
            <a:avLst/>
          </a:prstGeom>
        </p:spPr>
      </p:pic>
      <p:pic>
        <p:nvPicPr>
          <p:cNvPr id="6" name="Picture 2" descr="Z:\Kalyan - Dharma Civilzation Foundation\DCF Shanti - Bay Area\_Content from Client\Logo\Shanti-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04800"/>
            <a:ext cx="1219201" cy="1015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38400" y="449915"/>
            <a:ext cx="6324600" cy="1446550"/>
          </a:xfrm>
          <a:prstGeom prst="rect">
            <a:avLst/>
          </a:prstGeom>
          <a:noFill/>
        </p:spPr>
        <p:txBody>
          <a:bodyPr wrap="square" rtlCol="0">
            <a:spAutoFit/>
          </a:bodyPr>
          <a:lstStyle/>
          <a:p>
            <a:pPr algn="ctr"/>
            <a:r>
              <a:rPr lang="en-US"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Shanti – A Journey of Peace</a:t>
            </a:r>
          </a:p>
          <a:p>
            <a:pPr algn="ct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Is presented by </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2432538" y="5269055"/>
            <a:ext cx="5181600" cy="338554"/>
          </a:xfrm>
          <a:prstGeom prst="rect">
            <a:avLst/>
          </a:prstGeom>
          <a:noFill/>
        </p:spPr>
        <p:txBody>
          <a:bodyPr wrap="square" rtlCol="0">
            <a:spAutoFit/>
          </a:bodyPr>
          <a:lstStyle/>
          <a:p>
            <a:pPr algn="ctr"/>
            <a:r>
              <a:rPr lang="en-US" sz="1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 California based 501c3 Non-Profit Organization</a:t>
            </a:r>
          </a:p>
        </p:txBody>
      </p:sp>
    </p:spTree>
    <p:extLst>
      <p:ext uri="{BB962C8B-B14F-4D97-AF65-F5344CB8AC3E}">
        <p14:creationId xmlns:p14="http://schemas.microsoft.com/office/powerpoint/2010/main" val="230102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latin typeface="Vijaya" panose="020B0604020202020204" pitchFamily="34" charset="0"/>
                <a:cs typeface="Vijaya" panose="020B0604020202020204" pitchFamily="34" charset="0"/>
              </a:rPr>
              <a:t>“Shanti – A Journey of Peace”</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4982" y="1347947"/>
            <a:ext cx="8754035" cy="4708981"/>
          </a:xfrm>
          <a:prstGeom prst="rect">
            <a:avLst/>
          </a:prstGeom>
          <a:noFill/>
        </p:spPr>
        <p:txBody>
          <a:bodyPr wrap="square" rtlCol="0">
            <a:spAutoFit/>
          </a:bodyPr>
          <a:lstStyle/>
          <a:p>
            <a:r>
              <a:rPr lang="en-US" sz="2000" b="1" dirty="0" smtClean="0">
                <a:solidFill>
                  <a:prstClr val="black"/>
                </a:solidFill>
              </a:rPr>
              <a:t>Shanti in Sanskrit means “Peace”. Shanti is a spectacular multi-media musical production, featuring over 250 Bay Area artists, that integrates western forms of music, choir, dance and orchestral symphony with Indian musical and dance elements. </a:t>
            </a:r>
          </a:p>
          <a:p>
            <a:endParaRPr lang="en-US" sz="2000" b="1" dirty="0" smtClean="0">
              <a:solidFill>
                <a:prstClr val="black"/>
              </a:solidFill>
            </a:endParaRPr>
          </a:p>
          <a:p>
            <a:r>
              <a:rPr lang="en-US" sz="2000" b="1" dirty="0" smtClean="0">
                <a:solidFill>
                  <a:prstClr val="black"/>
                </a:solidFill>
              </a:rPr>
              <a:t>Shanti is </a:t>
            </a:r>
            <a:r>
              <a:rPr lang="en-US" sz="2000" b="1" dirty="0">
                <a:solidFill>
                  <a:prstClr val="black"/>
                </a:solidFill>
              </a:rPr>
              <a:t>an expansive and collaborative performance that explores the </a:t>
            </a:r>
            <a:r>
              <a:rPr lang="en-US" sz="2000" b="1" dirty="0" smtClean="0">
                <a:solidFill>
                  <a:prstClr val="black"/>
                </a:solidFill>
              </a:rPr>
              <a:t>meaning </a:t>
            </a:r>
            <a:r>
              <a:rPr lang="en-US" sz="2000" b="1" dirty="0">
                <a:solidFill>
                  <a:prstClr val="black"/>
                </a:solidFill>
              </a:rPr>
              <a:t>and message of peace, joy, and the interconnectedness of all </a:t>
            </a:r>
            <a:r>
              <a:rPr lang="en-US" sz="2000" b="1" dirty="0" smtClean="0">
                <a:solidFill>
                  <a:prstClr val="black"/>
                </a:solidFill>
              </a:rPr>
              <a:t>humanity. It </a:t>
            </a:r>
            <a:r>
              <a:rPr lang="en-US" sz="2000" b="1" dirty="0">
                <a:solidFill>
                  <a:prstClr val="black"/>
                </a:solidFill>
              </a:rPr>
              <a:t>is the ultimate </a:t>
            </a:r>
            <a:r>
              <a:rPr lang="en-US" sz="2000" b="1" dirty="0" smtClean="0">
                <a:solidFill>
                  <a:prstClr val="black"/>
                </a:solidFill>
              </a:rPr>
              <a:t>confluence </a:t>
            </a:r>
            <a:r>
              <a:rPr lang="en-US" sz="2000" b="1" dirty="0">
                <a:solidFill>
                  <a:prstClr val="black"/>
                </a:solidFill>
              </a:rPr>
              <a:t>of </a:t>
            </a:r>
            <a:r>
              <a:rPr lang="en-US" sz="2000" b="1" dirty="0" smtClean="0">
                <a:solidFill>
                  <a:prstClr val="black"/>
                </a:solidFill>
              </a:rPr>
              <a:t>peoples, cultures and religions; It celebrates </a:t>
            </a:r>
            <a:r>
              <a:rPr lang="en-US" sz="2000" b="1" dirty="0">
                <a:solidFill>
                  <a:prstClr val="black"/>
                </a:solidFill>
              </a:rPr>
              <a:t>the </a:t>
            </a:r>
            <a:r>
              <a:rPr lang="en-US" sz="2000" b="1" dirty="0" smtClean="0">
                <a:solidFill>
                  <a:prstClr val="black"/>
                </a:solidFill>
              </a:rPr>
              <a:t>diversity </a:t>
            </a:r>
            <a:r>
              <a:rPr lang="en-US" sz="2000" b="1" dirty="0">
                <a:solidFill>
                  <a:prstClr val="black"/>
                </a:solidFill>
              </a:rPr>
              <a:t>that characterizes our global era through the language of music and dance. </a:t>
            </a:r>
            <a:r>
              <a:rPr lang="en-US" sz="2000" b="1" dirty="0" smtClean="0">
                <a:solidFill>
                  <a:prstClr val="black"/>
                </a:solidFill>
              </a:rPr>
              <a:t>Shanti embodies the possibilities for concord amongst </a:t>
            </a:r>
            <a:r>
              <a:rPr lang="en-US" sz="2000" b="1" dirty="0">
                <a:solidFill>
                  <a:prstClr val="black"/>
                </a:solidFill>
              </a:rPr>
              <a:t>the world’s civilizations rather than their clash.  </a:t>
            </a:r>
            <a:endParaRPr lang="en-US" sz="2000" b="1" dirty="0" smtClean="0">
              <a:solidFill>
                <a:prstClr val="black"/>
              </a:solidFill>
            </a:endParaRPr>
          </a:p>
          <a:p>
            <a:endParaRPr lang="en-US" sz="2000" b="1" dirty="0">
              <a:solidFill>
                <a:prstClr val="black"/>
              </a:solidFill>
            </a:endParaRPr>
          </a:p>
          <a:p>
            <a:r>
              <a:rPr lang="en-US" sz="2000" b="1" dirty="0" smtClean="0">
                <a:solidFill>
                  <a:prstClr val="black"/>
                </a:solidFill>
              </a:rPr>
              <a:t>Shanti has wowed audiences for over 10 years now, since its triumphant opening in Cincinnati, Ohio. It is being performed for the first time in the Bay Area, to an anticipated audience of about 6200 people across 3 performances. </a:t>
            </a:r>
          </a:p>
        </p:txBody>
      </p:sp>
    </p:spTree>
    <p:extLst>
      <p:ext uri="{BB962C8B-B14F-4D97-AF65-F5344CB8AC3E}">
        <p14:creationId xmlns:p14="http://schemas.microsoft.com/office/powerpoint/2010/main" val="327802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An Overview</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0" y="6267769"/>
            <a:ext cx="9158480" cy="106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1277"/>
            <a:ext cx="9155723" cy="5143500"/>
          </a:xfrm>
          <a:prstGeom prst="rect">
            <a:avLst/>
          </a:prstGeom>
        </p:spPr>
      </p:pic>
      <p:sp>
        <p:nvSpPr>
          <p:cNvPr id="8" name="TextBox 7"/>
          <p:cNvSpPr txBox="1"/>
          <p:nvPr/>
        </p:nvSpPr>
        <p:spPr>
          <a:xfrm>
            <a:off x="830459" y="1131456"/>
            <a:ext cx="7484228" cy="523220"/>
          </a:xfrm>
          <a:prstGeom prst="rect">
            <a:avLst/>
          </a:prstGeom>
          <a:noFill/>
        </p:spPr>
        <p:txBody>
          <a:bodyPr wrap="none" rtlCol="0">
            <a:spAutoFit/>
          </a:bodyPr>
          <a:lstStyle/>
          <a:p>
            <a:r>
              <a:rPr lang="en-US" sz="2800" b="1" dirty="0" smtClean="0">
                <a:solidFill>
                  <a:srgbClr val="FFFFCC"/>
                </a:solidFill>
              </a:rPr>
              <a:t>An Acclaimed  Multi-Media Musical Performance</a:t>
            </a:r>
            <a:endParaRPr lang="en-US" sz="2800" b="1" dirty="0">
              <a:solidFill>
                <a:srgbClr val="FFFFCC"/>
              </a:solidFill>
            </a:endParaRPr>
          </a:p>
        </p:txBody>
      </p:sp>
      <p:sp>
        <p:nvSpPr>
          <p:cNvPr id="12" name="TextBox 11"/>
          <p:cNvSpPr txBox="1"/>
          <p:nvPr/>
        </p:nvSpPr>
        <p:spPr>
          <a:xfrm>
            <a:off x="1325895" y="2138770"/>
            <a:ext cx="6193940" cy="523220"/>
          </a:xfrm>
          <a:prstGeom prst="rect">
            <a:avLst/>
          </a:prstGeom>
          <a:noFill/>
        </p:spPr>
        <p:txBody>
          <a:bodyPr wrap="none" rtlCol="0">
            <a:spAutoFit/>
          </a:bodyPr>
          <a:lstStyle/>
          <a:p>
            <a:r>
              <a:rPr lang="en-US" sz="2800" b="1" dirty="0" smtClean="0">
                <a:solidFill>
                  <a:srgbClr val="FFFFCC"/>
                </a:solidFill>
              </a:rPr>
              <a:t>A musical </a:t>
            </a:r>
            <a:r>
              <a:rPr lang="en-US" sz="2800" b="1" dirty="0">
                <a:solidFill>
                  <a:srgbClr val="FFFFCC"/>
                </a:solidFill>
              </a:rPr>
              <a:t>s</a:t>
            </a:r>
            <a:r>
              <a:rPr lang="en-US" sz="2800" b="1" dirty="0" smtClean="0">
                <a:solidFill>
                  <a:srgbClr val="FFFFCC"/>
                </a:solidFill>
              </a:rPr>
              <a:t>core that cuts across cultures</a:t>
            </a:r>
            <a:endParaRPr lang="en-US" sz="2800" b="1" dirty="0">
              <a:solidFill>
                <a:srgbClr val="FFFFCC"/>
              </a:solidFill>
            </a:endParaRPr>
          </a:p>
        </p:txBody>
      </p:sp>
      <p:sp>
        <p:nvSpPr>
          <p:cNvPr id="13" name="TextBox 12"/>
          <p:cNvSpPr txBox="1"/>
          <p:nvPr/>
        </p:nvSpPr>
        <p:spPr>
          <a:xfrm>
            <a:off x="1839625" y="5673810"/>
            <a:ext cx="5166479" cy="523220"/>
          </a:xfrm>
          <a:prstGeom prst="rect">
            <a:avLst/>
          </a:prstGeom>
          <a:noFill/>
        </p:spPr>
        <p:txBody>
          <a:bodyPr wrap="none" rtlCol="0">
            <a:spAutoFit/>
          </a:bodyPr>
          <a:lstStyle/>
          <a:p>
            <a:r>
              <a:rPr lang="en-US" sz="2800" b="1" dirty="0" smtClean="0">
                <a:solidFill>
                  <a:srgbClr val="FFFFCC"/>
                </a:solidFill>
              </a:rPr>
              <a:t>In the Bay Area for the first time !</a:t>
            </a:r>
            <a:endParaRPr lang="en-US" sz="2800" b="1" dirty="0">
              <a:solidFill>
                <a:srgbClr val="FFFFCC"/>
              </a:solidFill>
            </a:endParaRPr>
          </a:p>
        </p:txBody>
      </p:sp>
    </p:spTree>
    <p:extLst>
      <p:ext uri="{BB962C8B-B14F-4D97-AF65-F5344CB8AC3E}">
        <p14:creationId xmlns:p14="http://schemas.microsoft.com/office/powerpoint/2010/main" val="361728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7108"/>
            <a:ext cx="9144000" cy="5146462"/>
          </a:xfrm>
          <a:prstGeom prst="rect">
            <a:avLst/>
          </a:prstGeom>
        </p:spPr>
      </p:pic>
      <p:sp>
        <p:nvSpPr>
          <p:cNvPr id="2" name="Title 1"/>
          <p:cNvSpPr>
            <a:spLocks noGrp="1"/>
          </p:cNvSpPr>
          <p:nvPr>
            <p:ph type="title"/>
          </p:nvPr>
        </p:nvSpPr>
        <p:spPr>
          <a:xfrm>
            <a:off x="0" y="0"/>
            <a:ext cx="9144000" cy="1143000"/>
          </a:xfrm>
        </p:spPr>
        <p:txBody>
          <a:bodyPr/>
          <a:lstStyle/>
          <a:p>
            <a:r>
              <a:rPr lang="en-US" b="1" dirty="0" smtClean="0">
                <a:latin typeface="Vijaya" panose="020B0604020202020204" pitchFamily="34" charset="0"/>
                <a:cs typeface="Vijaya" panose="020B0604020202020204" pitchFamily="34" charset="0"/>
              </a:rPr>
              <a:t>Shanti – A Journey of Peace</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422099" y="1241360"/>
            <a:ext cx="6045501" cy="523220"/>
          </a:xfrm>
          <a:prstGeom prst="rect">
            <a:avLst/>
          </a:prstGeom>
          <a:noFill/>
        </p:spPr>
        <p:txBody>
          <a:bodyPr wrap="none" rtlCol="0">
            <a:spAutoFit/>
          </a:bodyPr>
          <a:lstStyle/>
          <a:p>
            <a:r>
              <a:rPr lang="en-US" sz="2800" b="1" dirty="0" smtClean="0">
                <a:solidFill>
                  <a:srgbClr val="FFFFCC"/>
                </a:solidFill>
              </a:rPr>
              <a:t>Explores the Message of Peace and Joy </a:t>
            </a:r>
            <a:endParaRPr lang="en-US" sz="2800" b="1" dirty="0">
              <a:solidFill>
                <a:srgbClr val="FFFFCC"/>
              </a:solidFill>
            </a:endParaRPr>
          </a:p>
        </p:txBody>
      </p:sp>
      <p:sp>
        <p:nvSpPr>
          <p:cNvPr id="12" name="TextBox 11"/>
          <p:cNvSpPr txBox="1"/>
          <p:nvPr/>
        </p:nvSpPr>
        <p:spPr>
          <a:xfrm>
            <a:off x="2057400" y="2015645"/>
            <a:ext cx="4478149" cy="954107"/>
          </a:xfrm>
          <a:prstGeom prst="rect">
            <a:avLst/>
          </a:prstGeom>
          <a:noFill/>
        </p:spPr>
        <p:txBody>
          <a:bodyPr wrap="none" rtlCol="0">
            <a:spAutoFit/>
          </a:bodyPr>
          <a:lstStyle/>
          <a:p>
            <a:pPr algn="ctr"/>
            <a:r>
              <a:rPr lang="en-US" sz="2800" b="1" dirty="0" smtClean="0">
                <a:solidFill>
                  <a:srgbClr val="FFFFCC"/>
                </a:solidFill>
              </a:rPr>
              <a:t>And the inter-connectedness</a:t>
            </a:r>
          </a:p>
          <a:p>
            <a:pPr algn="ctr"/>
            <a:r>
              <a:rPr lang="en-US" sz="2800" b="1" dirty="0">
                <a:solidFill>
                  <a:srgbClr val="FFFFCC"/>
                </a:solidFill>
              </a:rPr>
              <a:t>o</a:t>
            </a:r>
            <a:r>
              <a:rPr lang="en-US" sz="2800" b="1" dirty="0" smtClean="0">
                <a:solidFill>
                  <a:srgbClr val="FFFFCC"/>
                </a:solidFill>
              </a:rPr>
              <a:t>f humanity</a:t>
            </a:r>
            <a:endParaRPr lang="en-US" sz="2800" b="1" dirty="0">
              <a:solidFill>
                <a:srgbClr val="FFFFCC"/>
              </a:solidFill>
            </a:endParaRPr>
          </a:p>
        </p:txBody>
      </p:sp>
      <p:sp>
        <p:nvSpPr>
          <p:cNvPr id="13" name="TextBox 12"/>
          <p:cNvSpPr txBox="1"/>
          <p:nvPr/>
        </p:nvSpPr>
        <p:spPr>
          <a:xfrm>
            <a:off x="363476" y="5679167"/>
            <a:ext cx="8417048" cy="523220"/>
          </a:xfrm>
          <a:prstGeom prst="rect">
            <a:avLst/>
          </a:prstGeom>
          <a:noFill/>
        </p:spPr>
        <p:txBody>
          <a:bodyPr wrap="none" rtlCol="0">
            <a:spAutoFit/>
          </a:bodyPr>
          <a:lstStyle/>
          <a:p>
            <a:r>
              <a:rPr lang="en-US" sz="2800" b="1" dirty="0" smtClean="0">
                <a:solidFill>
                  <a:srgbClr val="FFFFCC"/>
                </a:solidFill>
              </a:rPr>
              <a:t>Shanti is a confluence of peoples, cultures and religions</a:t>
            </a:r>
            <a:endParaRPr lang="en-US" sz="2800" b="1" dirty="0">
              <a:solidFill>
                <a:srgbClr val="FFFFCC"/>
              </a:solidFill>
            </a:endParaRPr>
          </a:p>
        </p:txBody>
      </p:sp>
    </p:spTree>
    <p:extLst>
      <p:ext uri="{BB962C8B-B14F-4D97-AF65-F5344CB8AC3E}">
        <p14:creationId xmlns:p14="http://schemas.microsoft.com/office/powerpoint/2010/main" val="36859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latin typeface="Vijaya" panose="020B0604020202020204" pitchFamily="34" charset="0"/>
                <a:cs typeface="Vijaya" panose="020B0604020202020204" pitchFamily="34" charset="0"/>
              </a:rPr>
              <a:t>Shanti – A Celebration of Diversity </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6077" y="1142862"/>
            <a:ext cx="7696200" cy="5130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25309"/>
            <a:ext cx="7704851" cy="513656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25310"/>
            <a:ext cx="9144000" cy="5164122"/>
          </a:xfrm>
          <a:prstGeom prst="rect">
            <a:avLst/>
          </a:prstGeom>
        </p:spPr>
      </p:pic>
      <p:sp>
        <p:nvSpPr>
          <p:cNvPr id="14" name="TextBox 13"/>
          <p:cNvSpPr txBox="1"/>
          <p:nvPr/>
        </p:nvSpPr>
        <p:spPr>
          <a:xfrm>
            <a:off x="2057400" y="1405757"/>
            <a:ext cx="4545668" cy="954107"/>
          </a:xfrm>
          <a:prstGeom prst="rect">
            <a:avLst/>
          </a:prstGeom>
          <a:noFill/>
        </p:spPr>
        <p:txBody>
          <a:bodyPr wrap="none" rtlCol="0">
            <a:spAutoFit/>
          </a:bodyPr>
          <a:lstStyle/>
          <a:p>
            <a:r>
              <a:rPr lang="en-US" sz="2800" b="1" dirty="0" smtClean="0">
                <a:solidFill>
                  <a:srgbClr val="FFFFCC"/>
                </a:solidFill>
              </a:rPr>
              <a:t>A Ground-Breaking Creation </a:t>
            </a:r>
          </a:p>
          <a:p>
            <a:r>
              <a:rPr lang="en-US" sz="2800" b="1" dirty="0" smtClean="0">
                <a:solidFill>
                  <a:srgbClr val="FFFFCC"/>
                </a:solidFill>
              </a:rPr>
              <a:t>in the History of World Music</a:t>
            </a:r>
            <a:endParaRPr lang="en-US" sz="2800" b="1" dirty="0">
              <a:solidFill>
                <a:srgbClr val="FFFFCC"/>
              </a:solidFill>
            </a:endParaRPr>
          </a:p>
        </p:txBody>
      </p:sp>
      <p:sp>
        <p:nvSpPr>
          <p:cNvPr id="15" name="TextBox 14"/>
          <p:cNvSpPr txBox="1"/>
          <p:nvPr/>
        </p:nvSpPr>
        <p:spPr>
          <a:xfrm>
            <a:off x="1201689" y="5693610"/>
            <a:ext cx="6740628" cy="523220"/>
          </a:xfrm>
          <a:prstGeom prst="rect">
            <a:avLst/>
          </a:prstGeom>
          <a:noFill/>
        </p:spPr>
        <p:txBody>
          <a:bodyPr wrap="none" rtlCol="0">
            <a:spAutoFit/>
          </a:bodyPr>
          <a:lstStyle/>
          <a:p>
            <a:pPr algn="ctr"/>
            <a:r>
              <a:rPr lang="en-US" sz="2800" b="1" dirty="0" smtClean="0">
                <a:solidFill>
                  <a:srgbClr val="FFFFCC"/>
                </a:solidFill>
              </a:rPr>
              <a:t>Performed entirely by Local Bay Area Artists</a:t>
            </a:r>
            <a:endParaRPr lang="en-US" sz="2800" b="1" dirty="0">
              <a:solidFill>
                <a:srgbClr val="FFFFCC"/>
              </a:solidFill>
            </a:endParaRPr>
          </a:p>
        </p:txBody>
      </p:sp>
    </p:spTree>
    <p:extLst>
      <p:ext uri="{BB962C8B-B14F-4D97-AF65-F5344CB8AC3E}">
        <p14:creationId xmlns:p14="http://schemas.microsoft.com/office/powerpoint/2010/main" val="1462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26308"/>
            <a:ext cx="9144000" cy="5144641"/>
          </a:xfrm>
          <a:prstGeom prst="rect">
            <a:avLst/>
          </a:prstGeom>
        </p:spPr>
      </p:pic>
      <p:sp>
        <p:nvSpPr>
          <p:cNvPr id="2" name="Title 1"/>
          <p:cNvSpPr>
            <a:spLocks noGrp="1"/>
          </p:cNvSpPr>
          <p:nvPr>
            <p:ph type="title"/>
          </p:nvPr>
        </p:nvSpPr>
        <p:spPr>
          <a:xfrm>
            <a:off x="0" y="0"/>
            <a:ext cx="9144000" cy="1143000"/>
          </a:xfrm>
        </p:spPr>
        <p:txBody>
          <a:bodyPr/>
          <a:lstStyle/>
          <a:p>
            <a:r>
              <a:rPr lang="en-US" b="1" dirty="0" smtClean="0">
                <a:latin typeface="Vijaya" panose="020B0604020202020204" pitchFamily="34" charset="0"/>
                <a:cs typeface="Vijaya" panose="020B0604020202020204" pitchFamily="34" charset="0"/>
              </a:rPr>
              <a:t>Shanti – A One of a kind experience</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0397" y="1194143"/>
            <a:ext cx="7023205" cy="523220"/>
          </a:xfrm>
          <a:prstGeom prst="rect">
            <a:avLst/>
          </a:prstGeom>
          <a:noFill/>
        </p:spPr>
        <p:txBody>
          <a:bodyPr wrap="none" rtlCol="0">
            <a:spAutoFit/>
          </a:bodyPr>
          <a:lstStyle/>
          <a:p>
            <a:r>
              <a:rPr lang="en-US" sz="2800" b="1" dirty="0" smtClean="0">
                <a:solidFill>
                  <a:srgbClr val="FFFFCC"/>
                </a:solidFill>
              </a:rPr>
              <a:t>Integrates the Dance, Music &amp; Images of India</a:t>
            </a:r>
            <a:endParaRPr lang="en-US" sz="2800" b="1" dirty="0">
              <a:solidFill>
                <a:srgbClr val="FFFFCC"/>
              </a:solidFill>
            </a:endParaRPr>
          </a:p>
        </p:txBody>
      </p:sp>
      <p:sp>
        <p:nvSpPr>
          <p:cNvPr id="12" name="TextBox 11"/>
          <p:cNvSpPr txBox="1"/>
          <p:nvPr/>
        </p:nvSpPr>
        <p:spPr>
          <a:xfrm>
            <a:off x="835393" y="2044226"/>
            <a:ext cx="7428572" cy="523220"/>
          </a:xfrm>
          <a:prstGeom prst="rect">
            <a:avLst/>
          </a:prstGeom>
          <a:noFill/>
        </p:spPr>
        <p:txBody>
          <a:bodyPr wrap="none" rtlCol="0">
            <a:spAutoFit/>
          </a:bodyPr>
          <a:lstStyle/>
          <a:p>
            <a:pPr algn="ctr"/>
            <a:r>
              <a:rPr lang="en-US" sz="2800" b="1" dirty="0" smtClean="0">
                <a:solidFill>
                  <a:srgbClr val="FFFFCC"/>
                </a:solidFill>
              </a:rPr>
              <a:t>With a Western Orchestral Symphony and Dance</a:t>
            </a:r>
            <a:endParaRPr lang="en-US" sz="2800" b="1" dirty="0">
              <a:solidFill>
                <a:srgbClr val="FFFFCC"/>
              </a:solidFill>
            </a:endParaRPr>
          </a:p>
        </p:txBody>
      </p:sp>
      <p:sp>
        <p:nvSpPr>
          <p:cNvPr id="13" name="TextBox 12"/>
          <p:cNvSpPr txBox="1"/>
          <p:nvPr/>
        </p:nvSpPr>
        <p:spPr>
          <a:xfrm>
            <a:off x="23842" y="5699955"/>
            <a:ext cx="9078383" cy="523220"/>
          </a:xfrm>
          <a:prstGeom prst="rect">
            <a:avLst/>
          </a:prstGeom>
          <a:noFill/>
        </p:spPr>
        <p:txBody>
          <a:bodyPr wrap="none" rtlCol="0">
            <a:spAutoFit/>
          </a:bodyPr>
          <a:lstStyle/>
          <a:p>
            <a:r>
              <a:rPr lang="en-US" sz="2800" b="1" dirty="0" smtClean="0">
                <a:solidFill>
                  <a:srgbClr val="FFFFCC"/>
                </a:solidFill>
              </a:rPr>
              <a:t>Shanti is a spectacular, mesmerizing and moving experience</a:t>
            </a:r>
            <a:endParaRPr lang="en-US" sz="2800" b="1" dirty="0">
              <a:solidFill>
                <a:srgbClr val="FFFFCC"/>
              </a:solidFill>
            </a:endParaRPr>
          </a:p>
        </p:txBody>
      </p:sp>
    </p:spTree>
    <p:extLst>
      <p:ext uri="{BB962C8B-B14F-4D97-AF65-F5344CB8AC3E}">
        <p14:creationId xmlns:p14="http://schemas.microsoft.com/office/powerpoint/2010/main" val="114394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386" t="32179" r="31332" b="26786"/>
          <a:stretch/>
        </p:blipFill>
        <p:spPr>
          <a:xfrm>
            <a:off x="-8965" y="2157538"/>
            <a:ext cx="9144000" cy="4110231"/>
          </a:xfrm>
          <a:prstGeom prst="rect">
            <a:avLst/>
          </a:prstGeom>
        </p:spPr>
      </p:pic>
      <p:sp>
        <p:nvSpPr>
          <p:cNvPr id="4" name="Rectangle 3"/>
          <p:cNvSpPr/>
          <p:nvPr/>
        </p:nvSpPr>
        <p:spPr>
          <a:xfrm>
            <a:off x="-8965" y="1137107"/>
            <a:ext cx="9144000" cy="27490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Facts</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4">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5800" y="1524000"/>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Performed by 250 Musicians &amp; Dancers</a:t>
            </a:r>
            <a:endParaRPr lang="en-US" b="1" dirty="0">
              <a:solidFill>
                <a:prstClr val="black"/>
              </a:solidFill>
            </a:endParaRPr>
          </a:p>
        </p:txBody>
      </p:sp>
      <p:sp>
        <p:nvSpPr>
          <p:cNvPr id="14" name="Rectangle 13"/>
          <p:cNvSpPr/>
          <p:nvPr/>
        </p:nvSpPr>
        <p:spPr>
          <a:xfrm>
            <a:off x="5085096" y="1524000"/>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Performed In the Bay Area for the first time </a:t>
            </a:r>
            <a:endParaRPr lang="en-US" b="1" dirty="0">
              <a:solidFill>
                <a:prstClr val="black"/>
              </a:solidFill>
            </a:endParaRPr>
          </a:p>
        </p:txBody>
      </p:sp>
      <p:sp>
        <p:nvSpPr>
          <p:cNvPr id="15" name="Rectangle 14"/>
          <p:cNvSpPr/>
          <p:nvPr/>
        </p:nvSpPr>
        <p:spPr>
          <a:xfrm>
            <a:off x="685800" y="2765113"/>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Premiered in Cincinnati in 2004</a:t>
            </a:r>
            <a:endParaRPr lang="en-US" b="1" dirty="0">
              <a:solidFill>
                <a:prstClr val="black"/>
              </a:solidFill>
            </a:endParaRPr>
          </a:p>
        </p:txBody>
      </p:sp>
      <p:sp>
        <p:nvSpPr>
          <p:cNvPr id="16" name="Rectangle 15"/>
          <p:cNvSpPr/>
          <p:nvPr/>
        </p:nvSpPr>
        <p:spPr>
          <a:xfrm>
            <a:off x="5085096" y="2765113"/>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Has wowed audiences for over 10 years</a:t>
            </a:r>
            <a:endParaRPr lang="en-US" b="1" dirty="0">
              <a:solidFill>
                <a:prstClr val="black"/>
              </a:solidFill>
            </a:endParaRPr>
          </a:p>
        </p:txBody>
      </p:sp>
      <p:sp>
        <p:nvSpPr>
          <p:cNvPr id="17" name="Rectangle 16"/>
          <p:cNvSpPr/>
          <p:nvPr/>
        </p:nvSpPr>
        <p:spPr>
          <a:xfrm>
            <a:off x="685800" y="5247339"/>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April 30</a:t>
            </a:r>
            <a:r>
              <a:rPr lang="en-US" b="1" baseline="30000" dirty="0" smtClean="0">
                <a:solidFill>
                  <a:prstClr val="black"/>
                </a:solidFill>
              </a:rPr>
              <a:t>th</a:t>
            </a:r>
            <a:r>
              <a:rPr lang="en-US" b="1" dirty="0" smtClean="0">
                <a:solidFill>
                  <a:prstClr val="black"/>
                </a:solidFill>
              </a:rPr>
              <a:t> - Flint Center, </a:t>
            </a:r>
            <a:r>
              <a:rPr lang="en-US" b="1" dirty="0">
                <a:solidFill>
                  <a:prstClr val="black"/>
                </a:solidFill>
              </a:rPr>
              <a:t>C</a:t>
            </a:r>
            <a:r>
              <a:rPr lang="en-US" b="1" dirty="0" smtClean="0">
                <a:solidFill>
                  <a:prstClr val="black"/>
                </a:solidFill>
              </a:rPr>
              <a:t>upertino</a:t>
            </a:r>
            <a:endParaRPr lang="en-US" b="1" dirty="0">
              <a:solidFill>
                <a:prstClr val="black"/>
              </a:solidFill>
            </a:endParaRPr>
          </a:p>
        </p:txBody>
      </p:sp>
      <p:sp>
        <p:nvSpPr>
          <p:cNvPr id="18" name="Rectangle 17"/>
          <p:cNvSpPr/>
          <p:nvPr/>
        </p:nvSpPr>
        <p:spPr>
          <a:xfrm>
            <a:off x="5105399" y="5247338"/>
            <a:ext cx="3103897" cy="7620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May 21</a:t>
            </a:r>
            <a:r>
              <a:rPr lang="en-US" b="1" baseline="30000" dirty="0" smtClean="0">
                <a:solidFill>
                  <a:prstClr val="black"/>
                </a:solidFill>
              </a:rPr>
              <a:t>st</a:t>
            </a:r>
            <a:r>
              <a:rPr lang="en-US" b="1" dirty="0" smtClean="0">
                <a:solidFill>
                  <a:prstClr val="black"/>
                </a:solidFill>
              </a:rPr>
              <a:t> - Interstake Center, Oakland</a:t>
            </a:r>
            <a:endParaRPr lang="en-US" b="1" dirty="0">
              <a:solidFill>
                <a:prstClr val="black"/>
              </a:solidFill>
            </a:endParaRPr>
          </a:p>
        </p:txBody>
      </p:sp>
      <p:sp>
        <p:nvSpPr>
          <p:cNvPr id="19" name="Rectangle 18"/>
          <p:cNvSpPr/>
          <p:nvPr/>
        </p:nvSpPr>
        <p:spPr>
          <a:xfrm>
            <a:off x="685800" y="4006226"/>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3 performances in the Bay Area - 2016</a:t>
            </a:r>
            <a:endParaRPr lang="en-US" b="1" dirty="0">
              <a:solidFill>
                <a:prstClr val="black"/>
              </a:solidFill>
            </a:endParaRPr>
          </a:p>
        </p:txBody>
      </p:sp>
      <p:sp>
        <p:nvSpPr>
          <p:cNvPr id="20" name="Rectangle 19"/>
          <p:cNvSpPr/>
          <p:nvPr/>
        </p:nvSpPr>
        <p:spPr>
          <a:xfrm>
            <a:off x="5085096" y="4006226"/>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prstClr val="black"/>
                </a:solidFill>
              </a:rPr>
              <a:t>Expected Audience of over 6200 </a:t>
            </a:r>
            <a:endParaRPr lang="en-US" b="1" dirty="0">
              <a:solidFill>
                <a:prstClr val="black"/>
              </a:solidFill>
            </a:endParaRPr>
          </a:p>
        </p:txBody>
      </p:sp>
    </p:spTree>
    <p:extLst>
      <p:ext uri="{BB962C8B-B14F-4D97-AF65-F5344CB8AC3E}">
        <p14:creationId xmlns:p14="http://schemas.microsoft.com/office/powerpoint/2010/main" val="81141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5034" cy="1143000"/>
          </a:xfrm>
        </p:spPr>
        <p:txBody>
          <a:bodyPr>
            <a:normAutofit/>
          </a:bodyPr>
          <a:lstStyle/>
          <a:p>
            <a:r>
              <a:rPr lang="en-US" b="1" dirty="0" smtClean="0">
                <a:latin typeface="Vijaya" panose="020B0604020202020204" pitchFamily="34" charset="0"/>
                <a:cs typeface="Vijaya" panose="020B0604020202020204" pitchFamily="34" charset="0"/>
              </a:rPr>
              <a:t>Shanti is a celebration of diversity  </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solidFill>
                  <a:prstClr val="black"/>
                </a:solidFill>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 y="1137107"/>
            <a:ext cx="7873995" cy="51306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1107164"/>
            <a:ext cx="7924800" cy="515792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8544" y="1097472"/>
            <a:ext cx="7924421" cy="516938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09534"/>
            <a:ext cx="4985522" cy="5160001"/>
          </a:xfrm>
          <a:prstGeom prst="rect">
            <a:avLst/>
          </a:prstGeom>
        </p:spPr>
      </p:pic>
      <p:sp>
        <p:nvSpPr>
          <p:cNvPr id="15" name="TextBox 14"/>
          <p:cNvSpPr txBox="1"/>
          <p:nvPr/>
        </p:nvSpPr>
        <p:spPr>
          <a:xfrm>
            <a:off x="107829" y="5689101"/>
            <a:ext cx="8928342" cy="523220"/>
          </a:xfrm>
          <a:prstGeom prst="rect">
            <a:avLst/>
          </a:prstGeom>
          <a:noFill/>
        </p:spPr>
        <p:txBody>
          <a:bodyPr wrap="none" rtlCol="0">
            <a:spAutoFit/>
          </a:bodyPr>
          <a:lstStyle/>
          <a:p>
            <a:r>
              <a:rPr lang="en-US" sz="2800" b="1" dirty="0" smtClean="0">
                <a:solidFill>
                  <a:srgbClr val="FFFFCC"/>
                </a:solidFill>
              </a:rPr>
              <a:t>Composed by Award winning composer Dr. Kannikeswaran</a:t>
            </a:r>
            <a:endParaRPr lang="en-US" sz="2800" b="1" dirty="0">
              <a:solidFill>
                <a:srgbClr val="FFFFCC"/>
              </a:solidFill>
            </a:endParaRPr>
          </a:p>
        </p:txBody>
      </p:sp>
      <p:sp>
        <p:nvSpPr>
          <p:cNvPr id="16" name="TextBox 15"/>
          <p:cNvSpPr txBox="1"/>
          <p:nvPr/>
        </p:nvSpPr>
        <p:spPr>
          <a:xfrm>
            <a:off x="1750836" y="1243243"/>
            <a:ext cx="5493170" cy="523220"/>
          </a:xfrm>
          <a:prstGeom prst="rect">
            <a:avLst/>
          </a:prstGeom>
          <a:noFill/>
        </p:spPr>
        <p:txBody>
          <a:bodyPr wrap="none" rtlCol="0">
            <a:spAutoFit/>
          </a:bodyPr>
          <a:lstStyle/>
          <a:p>
            <a:r>
              <a:rPr lang="en-US" sz="2800" b="1" dirty="0" smtClean="0">
                <a:solidFill>
                  <a:srgbClr val="FFFFCC"/>
                </a:solidFill>
              </a:rPr>
              <a:t>In the language of Music and Dance</a:t>
            </a:r>
            <a:endParaRPr lang="en-US" sz="2800" b="1" dirty="0">
              <a:solidFill>
                <a:srgbClr val="FFFFCC"/>
              </a:solidFill>
            </a:endParaRPr>
          </a:p>
        </p:txBody>
      </p:sp>
      <p:sp>
        <p:nvSpPr>
          <p:cNvPr id="18" name="Rectangle 17">
            <a:hlinkClick r:id="rId8"/>
          </p:cNvPr>
          <p:cNvSpPr/>
          <p:nvPr/>
        </p:nvSpPr>
        <p:spPr>
          <a:xfrm>
            <a:off x="3009900" y="3048000"/>
            <a:ext cx="3124200" cy="762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Click Here to see a 90 second preview of Shanti</a:t>
            </a:r>
          </a:p>
        </p:txBody>
      </p:sp>
    </p:spTree>
    <p:extLst>
      <p:ext uri="{BB962C8B-B14F-4D97-AF65-F5344CB8AC3E}">
        <p14:creationId xmlns:p14="http://schemas.microsoft.com/office/powerpoint/2010/main" val="11176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35035" cy="1143000"/>
          </a:xfrm>
        </p:spPr>
        <p:txBody>
          <a:bodyPr/>
          <a:lstStyle/>
          <a:p>
            <a:r>
              <a:rPr lang="en-US" b="1" dirty="0" smtClean="0">
                <a:latin typeface="Vijaya" panose="020B0604020202020204" pitchFamily="34" charset="0"/>
                <a:cs typeface="Vijaya" panose="020B0604020202020204" pitchFamily="34" charset="0"/>
              </a:rPr>
              <a:t>Shanti – Marketing Strategy</a:t>
            </a:r>
            <a:endParaRPr lang="en-US" sz="2400" dirty="0"/>
          </a:p>
        </p:txBody>
      </p:sp>
      <p:pic>
        <p:nvPicPr>
          <p:cNvPr id="5" name="Picture 2" descr="Z:\Kalyan - Dharma Civilzation Foundation\Logo\FINAL FILES\DCF Log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216" b="29664"/>
          <a:stretch/>
        </p:blipFill>
        <p:spPr bwMode="auto">
          <a:xfrm>
            <a:off x="7467600" y="6336712"/>
            <a:ext cx="1495117" cy="521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6642556"/>
            <a:ext cx="2985113" cy="215444"/>
          </a:xfrm>
          <a:prstGeom prst="rect">
            <a:avLst/>
          </a:prstGeom>
          <a:noFill/>
        </p:spPr>
        <p:txBody>
          <a:bodyPr wrap="none" rtlCol="0">
            <a:spAutoFit/>
          </a:bodyPr>
          <a:lstStyle/>
          <a:p>
            <a:r>
              <a:rPr lang="en-US" sz="800" dirty="0">
                <a:latin typeface="Open Sans" panose="020B0606030504020204" pitchFamily="34" charset="0"/>
                <a:ea typeface="Open Sans" panose="020B0606030504020204" pitchFamily="34" charset="0"/>
                <a:cs typeface="Open Sans" panose="020B0606030504020204" pitchFamily="34" charset="0"/>
              </a:rPr>
              <a:t>©2014 Dharma Civilization Foundation. All rights reserved.</a:t>
            </a:r>
          </a:p>
        </p:txBody>
      </p:sp>
      <p:pic>
        <p:nvPicPr>
          <p:cNvPr id="9" name="Picture 8"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a:off x="0" y="1030971"/>
            <a:ext cx="9144000" cy="1061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Z:\Kalyan - Dharma Civilzation Foundation\Marketing Materials\PPT Template\colorbar.png"/>
          <p:cNvPicPr>
            <a:picLocks noChangeAspect="1" noChangeArrowheads="1"/>
          </p:cNvPicPr>
          <p:nvPr/>
        </p:nvPicPr>
        <p:blipFill rotWithShape="1">
          <a:blip r:embed="rId3">
            <a:extLst>
              <a:ext uri="{28A0092B-C50C-407E-A947-70E740481C1C}">
                <a14:useLocalDpi xmlns:a14="http://schemas.microsoft.com/office/drawing/2010/main" val="0"/>
              </a:ext>
            </a:extLst>
          </a:blip>
          <a:srcRect l="321" b="74509"/>
          <a:stretch/>
        </p:blipFill>
        <p:spPr bwMode="auto">
          <a:xfrm rot="10800000">
            <a:off x="-8965" y="6267769"/>
            <a:ext cx="9144000" cy="106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405757"/>
            <a:ext cx="1194558" cy="369332"/>
          </a:xfrm>
          <a:prstGeom prst="rect">
            <a:avLst/>
          </a:prstGeom>
          <a:noFill/>
        </p:spPr>
        <p:txBody>
          <a:bodyPr wrap="none" rtlCol="0">
            <a:spAutoFit/>
          </a:bodyPr>
          <a:lstStyle/>
          <a:p>
            <a:r>
              <a:rPr lang="en-US" b="1" dirty="0" smtClean="0"/>
              <a:t>Time Lines</a:t>
            </a:r>
            <a:endParaRPr lang="en-US" b="1" dirty="0"/>
          </a:p>
        </p:txBody>
      </p:sp>
      <p:sp>
        <p:nvSpPr>
          <p:cNvPr id="7" name="Rectangle 6"/>
          <p:cNvSpPr/>
          <p:nvPr/>
        </p:nvSpPr>
        <p:spPr>
          <a:xfrm>
            <a:off x="1397038"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Dec 2015</a:t>
            </a:r>
          </a:p>
        </p:txBody>
      </p:sp>
      <p:sp>
        <p:nvSpPr>
          <p:cNvPr id="15" name="Rectangle 14"/>
          <p:cNvSpPr/>
          <p:nvPr/>
        </p:nvSpPr>
        <p:spPr>
          <a:xfrm>
            <a:off x="2650582"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Jan 2016</a:t>
            </a:r>
          </a:p>
        </p:txBody>
      </p:sp>
      <p:sp>
        <p:nvSpPr>
          <p:cNvPr id="16" name="Rectangle 15"/>
          <p:cNvSpPr/>
          <p:nvPr/>
        </p:nvSpPr>
        <p:spPr>
          <a:xfrm>
            <a:off x="3904126"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Feb 2016</a:t>
            </a:r>
          </a:p>
        </p:txBody>
      </p:sp>
      <p:sp>
        <p:nvSpPr>
          <p:cNvPr id="17" name="Rectangle 16"/>
          <p:cNvSpPr/>
          <p:nvPr/>
        </p:nvSpPr>
        <p:spPr>
          <a:xfrm>
            <a:off x="5157670"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Mar 2016</a:t>
            </a:r>
          </a:p>
        </p:txBody>
      </p:sp>
      <p:sp>
        <p:nvSpPr>
          <p:cNvPr id="18" name="Rectangle 17"/>
          <p:cNvSpPr/>
          <p:nvPr/>
        </p:nvSpPr>
        <p:spPr>
          <a:xfrm>
            <a:off x="6411214"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Apr 2016</a:t>
            </a:r>
          </a:p>
        </p:txBody>
      </p:sp>
      <p:sp>
        <p:nvSpPr>
          <p:cNvPr id="19" name="Rectangle 18"/>
          <p:cNvSpPr/>
          <p:nvPr/>
        </p:nvSpPr>
        <p:spPr>
          <a:xfrm>
            <a:off x="7664756" y="1443405"/>
            <a:ext cx="1129687" cy="2823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prstClr val="black"/>
                </a:solidFill>
              </a:rPr>
              <a:t>May 2016</a:t>
            </a:r>
          </a:p>
        </p:txBody>
      </p:sp>
      <p:grpSp>
        <p:nvGrpSpPr>
          <p:cNvPr id="3" name="Group 2"/>
          <p:cNvGrpSpPr/>
          <p:nvPr/>
        </p:nvGrpSpPr>
        <p:grpSpPr>
          <a:xfrm>
            <a:off x="152400" y="1891929"/>
            <a:ext cx="8422376" cy="4280271"/>
            <a:chOff x="112024" y="1891929"/>
            <a:chExt cx="8422376" cy="4280271"/>
          </a:xfrm>
        </p:grpSpPr>
        <p:sp>
          <p:nvSpPr>
            <p:cNvPr id="8" name="Rectangle 7"/>
            <p:cNvSpPr/>
            <p:nvPr/>
          </p:nvSpPr>
          <p:spPr>
            <a:xfrm>
              <a:off x="112024" y="3373553"/>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Events</a:t>
              </a:r>
              <a:endParaRPr lang="en-US" b="1" dirty="0">
                <a:solidFill>
                  <a:schemeClr val="bg1"/>
                </a:solidFill>
              </a:endParaRPr>
            </a:p>
          </p:txBody>
        </p:sp>
        <p:sp>
          <p:nvSpPr>
            <p:cNvPr id="20" name="Rectangle 19"/>
            <p:cNvSpPr/>
            <p:nvPr/>
          </p:nvSpPr>
          <p:spPr>
            <a:xfrm>
              <a:off x="112024" y="2893184"/>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Video</a:t>
              </a:r>
              <a:endParaRPr lang="en-US" b="1" dirty="0">
                <a:solidFill>
                  <a:schemeClr val="bg1"/>
                </a:solidFill>
              </a:endParaRPr>
            </a:p>
          </p:txBody>
        </p:sp>
        <p:sp>
          <p:nvSpPr>
            <p:cNvPr id="21" name="Rectangle 20"/>
            <p:cNvSpPr/>
            <p:nvPr/>
          </p:nvSpPr>
          <p:spPr>
            <a:xfrm>
              <a:off x="112024" y="2396941"/>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Online </a:t>
              </a:r>
              <a:endParaRPr lang="en-US" b="1" dirty="0">
                <a:solidFill>
                  <a:schemeClr val="bg1"/>
                </a:solidFill>
              </a:endParaRPr>
            </a:p>
          </p:txBody>
        </p:sp>
        <p:sp>
          <p:nvSpPr>
            <p:cNvPr id="23" name="Rectangle 22"/>
            <p:cNvSpPr/>
            <p:nvPr/>
          </p:nvSpPr>
          <p:spPr>
            <a:xfrm>
              <a:off x="117231" y="3882428"/>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Print</a:t>
              </a:r>
              <a:endParaRPr lang="en-US" b="1" dirty="0">
                <a:solidFill>
                  <a:schemeClr val="bg1"/>
                </a:solidFill>
              </a:endParaRPr>
            </a:p>
          </p:txBody>
        </p:sp>
        <p:sp>
          <p:nvSpPr>
            <p:cNvPr id="24" name="Rectangle 23"/>
            <p:cNvSpPr/>
            <p:nvPr/>
          </p:nvSpPr>
          <p:spPr>
            <a:xfrm>
              <a:off x="117231" y="4378671"/>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Radio</a:t>
              </a:r>
              <a:endParaRPr lang="en-US" b="1" dirty="0">
                <a:solidFill>
                  <a:schemeClr val="bg1"/>
                </a:solidFill>
              </a:endParaRPr>
            </a:p>
          </p:txBody>
        </p:sp>
        <p:sp>
          <p:nvSpPr>
            <p:cNvPr id="25" name="Rectangle 24"/>
            <p:cNvSpPr/>
            <p:nvPr/>
          </p:nvSpPr>
          <p:spPr>
            <a:xfrm>
              <a:off x="117231" y="4874914"/>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Movies</a:t>
              </a:r>
              <a:endParaRPr lang="en-US" b="1" dirty="0">
                <a:solidFill>
                  <a:schemeClr val="bg1"/>
                </a:solidFill>
              </a:endParaRPr>
            </a:p>
          </p:txBody>
        </p:sp>
        <p:sp>
          <p:nvSpPr>
            <p:cNvPr id="26" name="Rectangle 25"/>
            <p:cNvSpPr/>
            <p:nvPr/>
          </p:nvSpPr>
          <p:spPr>
            <a:xfrm>
              <a:off x="117231" y="5371157"/>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Billboard</a:t>
              </a:r>
              <a:endParaRPr lang="en-US" b="1" dirty="0">
                <a:solidFill>
                  <a:schemeClr val="bg1"/>
                </a:solidFill>
              </a:endParaRPr>
            </a:p>
          </p:txBody>
        </p:sp>
        <p:sp>
          <p:nvSpPr>
            <p:cNvPr id="27" name="Rectangle 26"/>
            <p:cNvSpPr/>
            <p:nvPr/>
          </p:nvSpPr>
          <p:spPr>
            <a:xfrm>
              <a:off x="117231" y="5867400"/>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TV</a:t>
              </a:r>
              <a:endParaRPr lang="en-US" b="1" dirty="0">
                <a:solidFill>
                  <a:schemeClr val="bg1"/>
                </a:solidFill>
              </a:endParaRPr>
            </a:p>
          </p:txBody>
        </p:sp>
        <p:sp>
          <p:nvSpPr>
            <p:cNvPr id="30" name="Pentagon 29"/>
            <p:cNvSpPr/>
            <p:nvPr/>
          </p:nvSpPr>
          <p:spPr>
            <a:xfrm>
              <a:off x="2645375" y="3373554"/>
              <a:ext cx="5883818"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1" name="Pentagon 30"/>
            <p:cNvSpPr/>
            <p:nvPr/>
          </p:nvSpPr>
          <p:spPr>
            <a:xfrm>
              <a:off x="1518792" y="2881649"/>
              <a:ext cx="2256270"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2" name="Pentagon 31"/>
            <p:cNvSpPr/>
            <p:nvPr/>
          </p:nvSpPr>
          <p:spPr>
            <a:xfrm>
              <a:off x="3898919" y="2881649"/>
              <a:ext cx="1129687"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3" name="Pentagon 32"/>
            <p:cNvSpPr/>
            <p:nvPr/>
          </p:nvSpPr>
          <p:spPr>
            <a:xfrm>
              <a:off x="5152463" y="2891070"/>
              <a:ext cx="1129687"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4" name="Pentagon 33"/>
            <p:cNvSpPr/>
            <p:nvPr/>
          </p:nvSpPr>
          <p:spPr>
            <a:xfrm>
              <a:off x="6406007" y="2894391"/>
              <a:ext cx="2123186"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5" name="Pentagon 34"/>
            <p:cNvSpPr/>
            <p:nvPr/>
          </p:nvSpPr>
          <p:spPr>
            <a:xfrm>
              <a:off x="1518792" y="2409554"/>
              <a:ext cx="7010401"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6" name="Pentagon 35"/>
            <p:cNvSpPr/>
            <p:nvPr/>
          </p:nvSpPr>
          <p:spPr>
            <a:xfrm>
              <a:off x="2650582" y="3868667"/>
              <a:ext cx="5883818"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7" name="Pentagon 36"/>
            <p:cNvSpPr/>
            <p:nvPr/>
          </p:nvSpPr>
          <p:spPr>
            <a:xfrm>
              <a:off x="2650582" y="4359754"/>
              <a:ext cx="5883818"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8" name="Pentagon 37"/>
            <p:cNvSpPr/>
            <p:nvPr/>
          </p:nvSpPr>
          <p:spPr>
            <a:xfrm>
              <a:off x="5157670" y="4862303"/>
              <a:ext cx="3376730"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9" name="Pentagon 38"/>
            <p:cNvSpPr/>
            <p:nvPr/>
          </p:nvSpPr>
          <p:spPr>
            <a:xfrm>
              <a:off x="6411214" y="5353129"/>
              <a:ext cx="2123186"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0" name="Pentagon 39"/>
            <p:cNvSpPr/>
            <p:nvPr/>
          </p:nvSpPr>
          <p:spPr>
            <a:xfrm>
              <a:off x="6411214" y="5867400"/>
              <a:ext cx="2123186"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2" name="Rectangle 41"/>
            <p:cNvSpPr/>
            <p:nvPr/>
          </p:nvSpPr>
          <p:spPr>
            <a:xfrm>
              <a:off x="112024" y="1900698"/>
              <a:ext cx="1194558" cy="30480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smtClean="0">
                  <a:solidFill>
                    <a:schemeClr val="bg1"/>
                  </a:solidFill>
                </a:rPr>
                <a:t>Outreach</a:t>
              </a:r>
              <a:endParaRPr lang="en-US" b="1" dirty="0">
                <a:solidFill>
                  <a:schemeClr val="bg1"/>
                </a:solidFill>
              </a:endParaRPr>
            </a:p>
          </p:txBody>
        </p:sp>
        <p:sp>
          <p:nvSpPr>
            <p:cNvPr id="43" name="Pentagon 42"/>
            <p:cNvSpPr/>
            <p:nvPr/>
          </p:nvSpPr>
          <p:spPr>
            <a:xfrm>
              <a:off x="1533576" y="1891929"/>
              <a:ext cx="6995617" cy="304799"/>
            </a:xfrm>
            <a:prstGeom prst="homePlat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66551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8640</TotalTime>
  <Words>1509</Words>
  <Application>Microsoft Office PowerPoint</Application>
  <PresentationFormat>On-screen Show (4:3)</PresentationFormat>
  <Paragraphs>287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Open Sans</vt:lpstr>
      <vt:lpstr>Vijaya</vt:lpstr>
      <vt:lpstr>Office Theme</vt:lpstr>
      <vt:lpstr>PowerPoint Presentation</vt:lpstr>
      <vt:lpstr>“Shanti – A Journey of Peace”</vt:lpstr>
      <vt:lpstr>Shanti – An Overview</vt:lpstr>
      <vt:lpstr>Shanti – A Journey of Peace</vt:lpstr>
      <vt:lpstr>Shanti – A Celebration of Diversity </vt:lpstr>
      <vt:lpstr>Shanti – A One of a kind experience</vt:lpstr>
      <vt:lpstr>Shanti – Facts</vt:lpstr>
      <vt:lpstr>Shanti is a celebration of diversity  </vt:lpstr>
      <vt:lpstr>Shanti – Marketing Strategy</vt:lpstr>
      <vt:lpstr>Shanti – Corporate Sponsorship Opportunity</vt:lpstr>
      <vt:lpstr>Shanti – Corporate Sponsorship Levels</vt:lpstr>
      <vt:lpstr>Shanti – Platinum Sponsorship</vt:lpstr>
      <vt:lpstr>Shanti – Diamond Sponsorship</vt:lpstr>
      <vt:lpstr>Shanti – Gold Sponsorship</vt:lpstr>
      <vt:lpstr>Shanti – Silver Sponsorship</vt:lpstr>
      <vt:lpstr>Sponsoring “Shanti – A Journey of Peace”</vt:lpstr>
      <vt:lpstr>Become a Shanti Sponsor today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Vani</dc:creator>
  <cp:lastModifiedBy>Kalyan Viswanathan</cp:lastModifiedBy>
  <cp:revision>158</cp:revision>
  <dcterms:created xsi:type="dcterms:W3CDTF">2014-06-20T01:02:35Z</dcterms:created>
  <dcterms:modified xsi:type="dcterms:W3CDTF">2015-12-29T12:00:38Z</dcterms:modified>
</cp:coreProperties>
</file>